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3" r:id="rId7"/>
    <p:sldId id="262" r:id="rId8"/>
    <p:sldId id="260" r:id="rId9"/>
    <p:sldId id="267" r:id="rId10"/>
    <p:sldId id="266" r:id="rId11"/>
    <p:sldId id="265" r:id="rId12"/>
    <p:sldId id="268" r:id="rId13"/>
    <p:sldId id="269"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887A2B-EB15-44B1-828D-4659E77AB15C}"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260695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87A2B-EB15-44B1-828D-4659E77AB15C}"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1933398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87A2B-EB15-44B1-828D-4659E77AB15C}"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7047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87A2B-EB15-44B1-828D-4659E77AB15C}"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1384636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887A2B-EB15-44B1-828D-4659E77AB15C}"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2631059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887A2B-EB15-44B1-828D-4659E77AB15C}"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2651282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887A2B-EB15-44B1-828D-4659E77AB15C}" type="datetimeFigureOut">
              <a:rPr lang="en-US" smtClean="0"/>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168880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887A2B-EB15-44B1-828D-4659E77AB15C}" type="datetimeFigureOut">
              <a:rPr lang="en-US" smtClean="0"/>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203951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87A2B-EB15-44B1-828D-4659E77AB15C}" type="datetimeFigureOut">
              <a:rPr lang="en-US" smtClean="0"/>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296173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87A2B-EB15-44B1-828D-4659E77AB15C}"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2191010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87A2B-EB15-44B1-828D-4659E77AB15C}"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881F1-602B-4F9D-9F14-8B2DCCCB99DD}" type="slidenum">
              <a:rPr lang="en-US" smtClean="0"/>
              <a:t>‹#›</a:t>
            </a:fld>
            <a:endParaRPr lang="en-US"/>
          </a:p>
        </p:txBody>
      </p:sp>
    </p:spTree>
    <p:extLst>
      <p:ext uri="{BB962C8B-B14F-4D97-AF65-F5344CB8AC3E}">
        <p14:creationId xmlns:p14="http://schemas.microsoft.com/office/powerpoint/2010/main" val="429072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87A2B-EB15-44B1-828D-4659E77AB15C}" type="datetimeFigureOut">
              <a:rPr lang="en-US" smtClean="0"/>
              <a:t>2/27/2017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881F1-602B-4F9D-9F14-8B2DCCCB99DD}" type="slidenum">
              <a:rPr lang="en-US" smtClean="0"/>
              <a:t>‹#›</a:t>
            </a:fld>
            <a:endParaRPr lang="en-US"/>
          </a:p>
        </p:txBody>
      </p:sp>
    </p:spTree>
    <p:extLst>
      <p:ext uri="{BB962C8B-B14F-4D97-AF65-F5344CB8AC3E}">
        <p14:creationId xmlns:p14="http://schemas.microsoft.com/office/powerpoint/2010/main" val="2296121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9</a:t>
            </a:r>
            <a:endParaRPr lang="en-US" dirty="0"/>
          </a:p>
        </p:txBody>
      </p:sp>
      <p:sp>
        <p:nvSpPr>
          <p:cNvPr id="3" name="Subtitle 2"/>
          <p:cNvSpPr>
            <a:spLocks noGrp="1"/>
          </p:cNvSpPr>
          <p:nvPr>
            <p:ph type="subTitle" idx="1"/>
          </p:nvPr>
        </p:nvSpPr>
        <p:spPr/>
        <p:txBody>
          <a:bodyPr/>
          <a:lstStyle/>
          <a:p>
            <a:r>
              <a:rPr lang="en-US" dirty="0" smtClean="0"/>
              <a:t>Byzantine Empire</a:t>
            </a:r>
            <a:endParaRPr lang="en-US" dirty="0"/>
          </a:p>
        </p:txBody>
      </p:sp>
    </p:spTree>
    <p:extLst>
      <p:ext uri="{BB962C8B-B14F-4D97-AF65-F5344CB8AC3E}">
        <p14:creationId xmlns:p14="http://schemas.microsoft.com/office/powerpoint/2010/main" val="2177230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536620" y="1146220"/>
            <a:ext cx="11655380" cy="4031873"/>
          </a:xfrm>
          <a:prstGeom prst="rect">
            <a:avLst/>
          </a:prstGeom>
        </p:spPr>
        <p:txBody>
          <a:bodyPr wrap="square">
            <a:spAutoFit/>
          </a:bodyPr>
          <a:lstStyle/>
          <a:p>
            <a:r>
              <a:rPr lang="en-US" sz="3200" dirty="0" smtClean="0">
                <a:solidFill>
                  <a:srgbClr val="000000"/>
                </a:solidFill>
                <a:latin typeface="Verdana" panose="020B0604030504040204" pitchFamily="34" charset="0"/>
              </a:rPr>
              <a:t>2. Russia's people are Slavic</a:t>
            </a:r>
          </a:p>
          <a:p>
            <a:r>
              <a:rPr lang="en-US" sz="3200" dirty="0" smtClean="0">
                <a:solidFill>
                  <a:srgbClr val="000000"/>
                </a:solidFill>
                <a:latin typeface="Verdana" panose="020B0604030504040204" pitchFamily="34" charset="0"/>
              </a:rPr>
              <a:t>3. chief town in old days was </a:t>
            </a:r>
            <a:r>
              <a:rPr lang="en-US" sz="3200" b="1" dirty="0" smtClean="0">
                <a:solidFill>
                  <a:srgbClr val="000000"/>
                </a:solidFill>
                <a:latin typeface="Verdana" panose="020B0604030504040204" pitchFamily="34" charset="0"/>
              </a:rPr>
              <a:t>Kiev</a:t>
            </a:r>
            <a:r>
              <a:rPr lang="en-US" sz="3200" b="0" dirty="0" smtClean="0">
                <a:solidFill>
                  <a:srgbClr val="000000"/>
                </a:solidFill>
                <a:latin typeface="Verdana" panose="020B0604030504040204" pitchFamily="34" charset="0"/>
              </a:rPr>
              <a:t> - a </a:t>
            </a:r>
            <a:r>
              <a:rPr lang="en-US" sz="3200" b="1" dirty="0" smtClean="0">
                <a:solidFill>
                  <a:srgbClr val="000000"/>
                </a:solidFill>
                <a:latin typeface="Verdana" panose="020B0604030504040204" pitchFamily="34" charset="0"/>
              </a:rPr>
              <a:t>principality</a:t>
            </a:r>
            <a:r>
              <a:rPr lang="en-US" sz="3200" b="0" dirty="0" smtClean="0">
                <a:solidFill>
                  <a:srgbClr val="000000"/>
                </a:solidFill>
                <a:latin typeface="Verdana" panose="020B0604030504040204" pitchFamily="34" charset="0"/>
              </a:rPr>
              <a:t> - region governed by a prince. Kiev's prince was over all the other princes-the Grand Prince.</a:t>
            </a:r>
          </a:p>
          <a:p>
            <a:r>
              <a:rPr lang="en-US" sz="3200" b="0" dirty="0" smtClean="0">
                <a:solidFill>
                  <a:srgbClr val="000000"/>
                </a:solidFill>
                <a:latin typeface="Verdana" panose="020B0604030504040204" pitchFamily="34" charset="0"/>
              </a:rPr>
              <a:t>4. 2 Christian missionaries - </a:t>
            </a:r>
            <a:r>
              <a:rPr lang="en-US" sz="3200" b="1" dirty="0" smtClean="0">
                <a:solidFill>
                  <a:srgbClr val="000000"/>
                </a:solidFill>
                <a:latin typeface="Verdana" panose="020B0604030504040204" pitchFamily="34" charset="0"/>
              </a:rPr>
              <a:t>Cyril and Methodius</a:t>
            </a:r>
            <a:r>
              <a:rPr lang="en-US" sz="3200" b="0" dirty="0" smtClean="0">
                <a:solidFill>
                  <a:srgbClr val="000000"/>
                </a:solidFill>
                <a:latin typeface="Verdana" panose="020B0604030504040204" pitchFamily="34" charset="0"/>
              </a:rPr>
              <a:t>-translated the Bible from Latin so that Russians could read it. They created </a:t>
            </a:r>
            <a:r>
              <a:rPr lang="en-US" sz="3200" b="1" dirty="0" smtClean="0">
                <a:solidFill>
                  <a:srgbClr val="000000"/>
                </a:solidFill>
                <a:latin typeface="Verdana" panose="020B0604030504040204" pitchFamily="34" charset="0"/>
              </a:rPr>
              <a:t>Cyrillic alphabet</a:t>
            </a:r>
            <a:r>
              <a:rPr lang="en-US" sz="3200" b="0" dirty="0" smtClean="0">
                <a:solidFill>
                  <a:srgbClr val="000000"/>
                </a:solidFill>
                <a:latin typeface="Verdana" panose="020B0604030504040204" pitchFamily="34" charset="0"/>
              </a:rPr>
              <a:t> so there was a common alphabet for the Slavic people.</a:t>
            </a:r>
          </a:p>
        </p:txBody>
      </p:sp>
    </p:spTree>
    <p:extLst>
      <p:ext uri="{BB962C8B-B14F-4D97-AF65-F5344CB8AC3E}">
        <p14:creationId xmlns:p14="http://schemas.microsoft.com/office/powerpoint/2010/main" val="3864156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643943" y="553791"/>
            <a:ext cx="11050073" cy="6001643"/>
          </a:xfrm>
          <a:prstGeom prst="rect">
            <a:avLst/>
          </a:prstGeom>
        </p:spPr>
        <p:txBody>
          <a:bodyPr wrap="square">
            <a:spAutoFit/>
          </a:bodyPr>
          <a:lstStyle/>
          <a:p>
            <a:r>
              <a:rPr lang="en-US" sz="3200" dirty="0" smtClean="0">
                <a:solidFill>
                  <a:srgbClr val="000000"/>
                </a:solidFill>
                <a:latin typeface="Verdana" panose="020B0604030504040204" pitchFamily="34" charset="0"/>
              </a:rPr>
              <a:t>5. Distinctive architecture in this area - </a:t>
            </a:r>
            <a:r>
              <a:rPr lang="en-US" sz="3200" b="1" dirty="0" smtClean="0">
                <a:solidFill>
                  <a:srgbClr val="000000"/>
                </a:solidFill>
                <a:latin typeface="Verdana" panose="020B0604030504040204" pitchFamily="34" charset="0"/>
              </a:rPr>
              <a:t>onion-shaped domes</a:t>
            </a:r>
            <a:r>
              <a:rPr lang="en-US" sz="3200" b="0" dirty="0" smtClean="0">
                <a:solidFill>
                  <a:srgbClr val="000000"/>
                </a:solidFill>
                <a:latin typeface="Verdana" panose="020B0604030504040204" pitchFamily="34" charset="0"/>
              </a:rPr>
              <a:t> in gold and vibrant colors to make buildings unique. Kremlin (seat of Russian </a:t>
            </a:r>
            <a:r>
              <a:rPr lang="en-US" sz="3200" b="0" dirty="0" err="1" smtClean="0">
                <a:solidFill>
                  <a:srgbClr val="000000"/>
                </a:solidFill>
                <a:latin typeface="Verdana" panose="020B0604030504040204" pitchFamily="34" charset="0"/>
              </a:rPr>
              <a:t>govt</a:t>
            </a:r>
            <a:r>
              <a:rPr lang="en-US" sz="3200" b="0" dirty="0" smtClean="0">
                <a:solidFill>
                  <a:srgbClr val="000000"/>
                </a:solidFill>
                <a:latin typeface="Verdana" panose="020B0604030504040204" pitchFamily="34" charset="0"/>
              </a:rPr>
              <a:t> today) and many churches feature these domes today.</a:t>
            </a:r>
          </a:p>
          <a:p>
            <a:endParaRPr lang="en-US" sz="3200" dirty="0">
              <a:solidFill>
                <a:prstClr val="black"/>
              </a:solidFill>
              <a:latin typeface="Segoe UI" panose="020B0502040204020203" pitchFamily="34" charset="0"/>
            </a:endParaRPr>
          </a:p>
          <a:p>
            <a:r>
              <a:rPr lang="en-US" sz="3200" b="0" dirty="0" smtClean="0">
                <a:solidFill>
                  <a:srgbClr val="000000"/>
                </a:solidFill>
                <a:latin typeface="Verdana" panose="020B0604030504040204" pitchFamily="34" charset="0"/>
              </a:rPr>
              <a:t>6. </a:t>
            </a:r>
            <a:r>
              <a:rPr lang="en-US" sz="3200" b="0" dirty="0" err="1" smtClean="0">
                <a:solidFill>
                  <a:srgbClr val="000000"/>
                </a:solidFill>
                <a:latin typeface="Verdana" panose="020B0604030504040204" pitchFamily="34" charset="0"/>
              </a:rPr>
              <a:t>Genghiz</a:t>
            </a:r>
            <a:r>
              <a:rPr lang="en-US" sz="3200" b="0" dirty="0" smtClean="0">
                <a:solidFill>
                  <a:srgbClr val="000000"/>
                </a:solidFill>
                <a:latin typeface="Verdana" panose="020B0604030504040204" pitchFamily="34" charset="0"/>
              </a:rPr>
              <a:t> Khan and his Mongols from China conquered Russians in 700s. Kept Russians isolated from the rest of the world - no trade or cultural diffusion. When Europe was emerging from Dark Ages and moving ahead, Russia was still isolated from world, so did not move ahead.</a:t>
            </a:r>
          </a:p>
        </p:txBody>
      </p:sp>
    </p:spTree>
    <p:extLst>
      <p:ext uri="{BB962C8B-B14F-4D97-AF65-F5344CB8AC3E}">
        <p14:creationId xmlns:p14="http://schemas.microsoft.com/office/powerpoint/2010/main" val="3607295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437882" y="515157"/>
            <a:ext cx="11333408" cy="5693866"/>
          </a:xfrm>
          <a:prstGeom prst="rect">
            <a:avLst/>
          </a:prstGeom>
        </p:spPr>
        <p:txBody>
          <a:bodyPr wrap="square">
            <a:spAutoFit/>
          </a:bodyPr>
          <a:lstStyle/>
          <a:p>
            <a:r>
              <a:rPr lang="en-US" sz="2800" dirty="0" smtClean="0">
                <a:solidFill>
                  <a:srgbClr val="000000"/>
                </a:solidFill>
                <a:latin typeface="Verdana" panose="020B0604030504040204" pitchFamily="34" charset="0"/>
              </a:rPr>
              <a:t>7. During </a:t>
            </a:r>
            <a:r>
              <a:rPr lang="en-US" sz="2800" dirty="0" err="1" smtClean="0">
                <a:solidFill>
                  <a:srgbClr val="000000"/>
                </a:solidFill>
                <a:latin typeface="Verdana" panose="020B0604030504040204" pitchFamily="34" charset="0"/>
              </a:rPr>
              <a:t>Mongul</a:t>
            </a:r>
            <a:r>
              <a:rPr lang="en-US" sz="2800" dirty="0" smtClean="0">
                <a:solidFill>
                  <a:srgbClr val="000000"/>
                </a:solidFill>
                <a:latin typeface="Verdana" panose="020B0604030504040204" pitchFamily="34" charset="0"/>
              </a:rPr>
              <a:t> rule, princes slowly regained some power and were able to defeat their </a:t>
            </a:r>
            <a:r>
              <a:rPr lang="en-US" sz="2800" dirty="0" err="1" smtClean="0">
                <a:solidFill>
                  <a:srgbClr val="000000"/>
                </a:solidFill>
                <a:latin typeface="Verdana" panose="020B0604030504040204" pitchFamily="34" charset="0"/>
              </a:rPr>
              <a:t>Mongul</a:t>
            </a:r>
            <a:r>
              <a:rPr lang="en-US" sz="2800" dirty="0" smtClean="0">
                <a:solidFill>
                  <a:srgbClr val="000000"/>
                </a:solidFill>
                <a:latin typeface="Verdana" panose="020B0604030504040204" pitchFamily="34" charset="0"/>
              </a:rPr>
              <a:t> rulers. Created a monarchy with Moscow their chief city.</a:t>
            </a:r>
          </a:p>
          <a:p>
            <a:endParaRPr lang="en-US" sz="2800" dirty="0">
              <a:solidFill>
                <a:prstClr val="black"/>
              </a:solidFill>
              <a:latin typeface="Segoe UI" panose="020B0502040204020203" pitchFamily="34" charset="0"/>
            </a:endParaRPr>
          </a:p>
          <a:p>
            <a:r>
              <a:rPr lang="en-US" sz="2800" dirty="0" smtClean="0">
                <a:solidFill>
                  <a:srgbClr val="000000"/>
                </a:solidFill>
                <a:latin typeface="Verdana" panose="020B0604030504040204" pitchFamily="34" charset="0"/>
              </a:rPr>
              <a:t>8. One monarch, Ivan IV (a.k.a. Ivan the Terrible) was autocrat (ruled with absolute power) who ruled harshly because of turmoil and rebellion he witnessed while his father was monarch. Made him mentally unstable and had thousands murdered because he thought they were trying to overthrow him. Died in 1584, plunging Russia into the "Time of Troubles" which lasted until 1613, when a new czar was elected - Michael Romanov - who began a 300 year reign of the Romanov family.</a:t>
            </a:r>
          </a:p>
        </p:txBody>
      </p:sp>
    </p:spTree>
    <p:extLst>
      <p:ext uri="{BB962C8B-B14F-4D97-AF65-F5344CB8AC3E}">
        <p14:creationId xmlns:p14="http://schemas.microsoft.com/office/powerpoint/2010/main" val="1701352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Tree>
    <p:extLst>
      <p:ext uri="{BB962C8B-B14F-4D97-AF65-F5344CB8AC3E}">
        <p14:creationId xmlns:p14="http://schemas.microsoft.com/office/powerpoint/2010/main" val="43521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Tree>
    <p:extLst>
      <p:ext uri="{BB962C8B-B14F-4D97-AF65-F5344CB8AC3E}">
        <p14:creationId xmlns:p14="http://schemas.microsoft.com/office/powerpoint/2010/main" val="3425092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fontScale="90000"/>
          </a:bodyPr>
          <a:lstStyle/>
          <a:p>
            <a:r>
              <a:rPr lang="en-US" dirty="0"/>
              <a:t/>
            </a:r>
            <a:br>
              <a:rPr lang="en-US" dirty="0"/>
            </a:br>
            <a:r>
              <a:rPr lang="en-US" dirty="0"/>
              <a:t/>
            </a:r>
            <a:br>
              <a:rPr lang="en-US" dirty="0"/>
            </a:br>
            <a:r>
              <a:rPr lang="en-US" dirty="0"/>
              <a:t>1. Emperor Constantine rebuilt Greek city, </a:t>
            </a:r>
            <a:br>
              <a:rPr lang="en-US" dirty="0"/>
            </a:br>
            <a:r>
              <a:rPr lang="en-US" dirty="0"/>
              <a:t>Byzantium, renamed it Constantinople. Known as </a:t>
            </a:r>
            <a:br>
              <a:rPr lang="en-US" dirty="0"/>
            </a:br>
            <a:r>
              <a:rPr lang="en-US" dirty="0"/>
              <a:t>the "New Rome" because capital of Eastern </a:t>
            </a:r>
            <a:br>
              <a:rPr lang="en-US" dirty="0"/>
            </a:br>
            <a:r>
              <a:rPr lang="en-US" dirty="0"/>
              <a:t>Empire while western empire fell into the Dark </a:t>
            </a:r>
            <a:br>
              <a:rPr lang="en-US" dirty="0"/>
            </a:br>
            <a:r>
              <a:rPr lang="en-US" dirty="0"/>
              <a:t>Ages.</a:t>
            </a:r>
            <a:br>
              <a:rPr lang="en-US" dirty="0"/>
            </a:br>
            <a:r>
              <a:rPr lang="en-US" dirty="0"/>
              <a:t>2. strait-narrow body of water that connects 2 </a:t>
            </a:r>
            <a:br>
              <a:rPr lang="en-US" dirty="0"/>
            </a:br>
            <a:r>
              <a:rPr lang="en-US" dirty="0"/>
              <a:t>larger bodies of water.</a:t>
            </a:r>
            <a:br>
              <a:rPr lang="en-US" dirty="0"/>
            </a:br>
            <a:endParaRPr lang="en-US" dirty="0"/>
          </a:p>
        </p:txBody>
      </p:sp>
    </p:spTree>
    <p:extLst>
      <p:ext uri="{BB962C8B-B14F-4D97-AF65-F5344CB8AC3E}">
        <p14:creationId xmlns:p14="http://schemas.microsoft.com/office/powerpoint/2010/main" val="4206545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1068945" y="1056066"/>
            <a:ext cx="10663707" cy="4524315"/>
          </a:xfrm>
          <a:prstGeom prst="rect">
            <a:avLst/>
          </a:prstGeom>
        </p:spPr>
        <p:txBody>
          <a:bodyPr wrap="square">
            <a:spAutoFit/>
          </a:bodyPr>
          <a:lstStyle/>
          <a:p>
            <a:r>
              <a:rPr lang="en-US" sz="3600" dirty="0" smtClean="0">
                <a:solidFill>
                  <a:srgbClr val="000000"/>
                </a:solidFill>
                <a:latin typeface="Verdana" panose="020B0604030504040204" pitchFamily="34" charset="0"/>
              </a:rPr>
              <a:t>3. Located on Bosporus Strait-connects Black Sea and Sea of Marmara</a:t>
            </a:r>
            <a:r>
              <a:rPr lang="en-US" sz="3600" smtClean="0">
                <a:solidFill>
                  <a:srgbClr val="000000"/>
                </a:solidFill>
                <a:latin typeface="Verdana" panose="020B0604030504040204" pitchFamily="34" charset="0"/>
              </a:rPr>
              <a:t>. </a:t>
            </a:r>
            <a:r>
              <a:rPr lang="en-US" sz="3600" smtClean="0">
                <a:solidFill>
                  <a:srgbClr val="000000"/>
                </a:solidFill>
                <a:latin typeface="Verdana" panose="020B0604030504040204" pitchFamily="34" charset="0"/>
              </a:rPr>
              <a:t>Dardanelles </a:t>
            </a:r>
            <a:r>
              <a:rPr lang="en-US" sz="3600" dirty="0" smtClean="0">
                <a:solidFill>
                  <a:srgbClr val="000000"/>
                </a:solidFill>
                <a:latin typeface="Verdana" panose="020B0604030504040204" pitchFamily="34" charset="0"/>
              </a:rPr>
              <a:t>is another strait south of Bosporus that connects Sea of Marmara to Med. Sea. The 2 straits connect Europe and Asia and enhance </a:t>
            </a:r>
          </a:p>
          <a:p>
            <a:r>
              <a:rPr lang="en-US" sz="3600" dirty="0" smtClean="0">
                <a:solidFill>
                  <a:srgbClr val="000000"/>
                </a:solidFill>
                <a:latin typeface="Verdana" panose="020B0604030504040204" pitchFamily="34" charset="0"/>
              </a:rPr>
              <a:t>trade.</a:t>
            </a:r>
          </a:p>
          <a:p>
            <a:r>
              <a:rPr lang="en-US" sz="3600" dirty="0" smtClean="0">
                <a:solidFill>
                  <a:srgbClr val="000000"/>
                </a:solidFill>
                <a:latin typeface="Verdana" panose="020B0604030504040204" pitchFamily="34" charset="0"/>
              </a:rPr>
              <a:t>4. Ships charged a toll to go through </a:t>
            </a:r>
          </a:p>
          <a:p>
            <a:r>
              <a:rPr lang="en-US" sz="3600" dirty="0" smtClean="0">
                <a:solidFill>
                  <a:srgbClr val="000000"/>
                </a:solidFill>
                <a:latin typeface="Verdana" panose="020B0604030504040204" pitchFamily="34" charset="0"/>
              </a:rPr>
              <a:t>the Bosporus. </a:t>
            </a:r>
          </a:p>
        </p:txBody>
      </p:sp>
    </p:spTree>
    <p:extLst>
      <p:ext uri="{BB962C8B-B14F-4D97-AF65-F5344CB8AC3E}">
        <p14:creationId xmlns:p14="http://schemas.microsoft.com/office/powerpoint/2010/main" val="1536563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287628" y="687097"/>
            <a:ext cx="11616743" cy="5693866"/>
          </a:xfrm>
          <a:prstGeom prst="rect">
            <a:avLst/>
          </a:prstGeom>
        </p:spPr>
        <p:txBody>
          <a:bodyPr wrap="square">
            <a:spAutoFit/>
          </a:bodyPr>
          <a:lstStyle/>
          <a:p>
            <a:r>
              <a:rPr lang="en-US" sz="2800" dirty="0" smtClean="0">
                <a:solidFill>
                  <a:srgbClr val="000000"/>
                </a:solidFill>
                <a:latin typeface="Verdana" panose="020B0604030504040204" pitchFamily="34" charset="0"/>
              </a:rPr>
              <a:t>5. </a:t>
            </a:r>
            <a:r>
              <a:rPr lang="en-US" sz="2800" b="1" dirty="0" smtClean="0">
                <a:solidFill>
                  <a:srgbClr val="000000"/>
                </a:solidFill>
                <a:latin typeface="Verdana" panose="020B0604030504040204" pitchFamily="34" charset="0"/>
              </a:rPr>
              <a:t>Emperor Justinian </a:t>
            </a:r>
          </a:p>
          <a:p>
            <a:r>
              <a:rPr lang="en-US" sz="2800" b="0" dirty="0" smtClean="0">
                <a:solidFill>
                  <a:srgbClr val="000000"/>
                </a:solidFill>
                <a:latin typeface="Verdana" panose="020B0604030504040204" pitchFamily="34" charset="0"/>
              </a:rPr>
              <a:t>6. People unhappy with his absolute rule, he was ready to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abdicate when his wife, Theodora, convinced him to be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strong and continue on. He ended rebellion and became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very strong emperor.</a:t>
            </a:r>
          </a:p>
          <a:p>
            <a:r>
              <a:rPr lang="en-US" sz="2800" b="0" dirty="0" smtClean="0">
                <a:solidFill>
                  <a:srgbClr val="000000"/>
                </a:solidFill>
                <a:latin typeface="Verdana" panose="020B0604030504040204" pitchFamily="34" charset="0"/>
              </a:rPr>
              <a:t>7. Achievements included:</a:t>
            </a:r>
          </a:p>
          <a:p>
            <a:r>
              <a:rPr lang="en-US" sz="2800" b="0" dirty="0" smtClean="0">
                <a:solidFill>
                  <a:srgbClr val="000000"/>
                </a:solidFill>
                <a:latin typeface="Verdana" panose="020B0604030504040204" pitchFamily="34" charset="0"/>
              </a:rPr>
              <a:t> A. </a:t>
            </a:r>
            <a:r>
              <a:rPr lang="en-US" sz="2800" b="1" dirty="0" smtClean="0">
                <a:solidFill>
                  <a:srgbClr val="000000"/>
                </a:solidFill>
                <a:latin typeface="Verdana" panose="020B0604030504040204" pitchFamily="34" charset="0"/>
              </a:rPr>
              <a:t>Justinian's Code</a:t>
            </a:r>
            <a:r>
              <a:rPr lang="en-US" sz="2800" b="0" dirty="0" smtClean="0">
                <a:solidFill>
                  <a:srgbClr val="000000"/>
                </a:solidFill>
                <a:latin typeface="Verdana" panose="020B0604030504040204" pitchFamily="34" charset="0"/>
              </a:rPr>
              <a:t> - rewrote law books to update and modernize laws</a:t>
            </a:r>
          </a:p>
          <a:p>
            <a:r>
              <a:rPr lang="en-US" sz="2800" b="0" dirty="0" smtClean="0">
                <a:solidFill>
                  <a:srgbClr val="000000"/>
                </a:solidFill>
                <a:latin typeface="Verdana" panose="020B0604030504040204" pitchFamily="34" charset="0"/>
              </a:rPr>
              <a:t> B. built </a:t>
            </a:r>
            <a:r>
              <a:rPr lang="en-US" sz="2800" b="1" dirty="0" err="1" smtClean="0">
                <a:solidFill>
                  <a:srgbClr val="000000"/>
                </a:solidFill>
                <a:latin typeface="Verdana" panose="020B0604030504040204" pitchFamily="34" charset="0"/>
              </a:rPr>
              <a:t>Hagia</a:t>
            </a:r>
            <a:r>
              <a:rPr lang="en-US" sz="2800" b="1" dirty="0" smtClean="0">
                <a:solidFill>
                  <a:srgbClr val="000000"/>
                </a:solidFill>
                <a:latin typeface="Verdana" panose="020B0604030504040204" pitchFamily="34" charset="0"/>
              </a:rPr>
              <a:t> Sophia</a:t>
            </a:r>
            <a:r>
              <a:rPr lang="en-US" sz="2800" b="0" dirty="0" smtClean="0">
                <a:solidFill>
                  <a:srgbClr val="000000"/>
                </a:solidFill>
                <a:latin typeface="Verdana" panose="020B0604030504040204" pitchFamily="34" charset="0"/>
              </a:rPr>
              <a:t> - largest religious building in the world (at that time) - a Christian church with a huge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dome with skylights, colored marble and embroidered silk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curtains. (Reminded him of Solomon's Temple to God in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Jerusalem)</a:t>
            </a:r>
          </a:p>
        </p:txBody>
      </p:sp>
    </p:spTree>
    <p:extLst>
      <p:ext uri="{BB962C8B-B14F-4D97-AF65-F5344CB8AC3E}">
        <p14:creationId xmlns:p14="http://schemas.microsoft.com/office/powerpoint/2010/main" val="4249122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171718" y="1034826"/>
            <a:ext cx="11848564" cy="4524315"/>
          </a:xfrm>
          <a:prstGeom prst="rect">
            <a:avLst/>
          </a:prstGeom>
        </p:spPr>
        <p:txBody>
          <a:bodyPr wrap="square">
            <a:spAutoFit/>
          </a:bodyPr>
          <a:lstStyle/>
          <a:p>
            <a:r>
              <a:rPr lang="en-US" sz="3200" dirty="0" smtClean="0">
                <a:solidFill>
                  <a:srgbClr val="000000"/>
                </a:solidFill>
                <a:latin typeface="Verdana" panose="020B0604030504040204" pitchFamily="34" charset="0"/>
              </a:rPr>
              <a:t>C. united empire under strong control as an </a:t>
            </a:r>
            <a:r>
              <a:rPr lang="en-US" sz="3200" b="1" dirty="0" smtClean="0">
                <a:solidFill>
                  <a:srgbClr val="000000"/>
                </a:solidFill>
                <a:latin typeface="Verdana" panose="020B0604030504040204" pitchFamily="34" charset="0"/>
              </a:rPr>
              <a:t>autocrat </a:t>
            </a:r>
            <a:br>
              <a:rPr lang="en-US" sz="3200" b="1" dirty="0" smtClean="0">
                <a:solidFill>
                  <a:srgbClr val="000000"/>
                </a:solidFill>
                <a:latin typeface="Verdana" panose="020B0604030504040204" pitchFamily="34" charset="0"/>
              </a:rPr>
            </a:br>
            <a:r>
              <a:rPr lang="en-US" sz="3200" b="0" dirty="0" smtClean="0">
                <a:solidFill>
                  <a:srgbClr val="000000"/>
                </a:solidFill>
                <a:latin typeface="Verdana" panose="020B0604030504040204" pitchFamily="34" charset="0"/>
              </a:rPr>
              <a:t>- sole ruler with complete authority. He was in control of </a:t>
            </a:r>
            <a:br>
              <a:rPr lang="en-US" sz="3200" b="0" dirty="0" smtClean="0">
                <a:solidFill>
                  <a:srgbClr val="000000"/>
                </a:solidFill>
                <a:latin typeface="Verdana" panose="020B0604030504040204" pitchFamily="34" charset="0"/>
              </a:rPr>
            </a:br>
            <a:r>
              <a:rPr lang="en-US" sz="3200" b="0" dirty="0" smtClean="0">
                <a:solidFill>
                  <a:srgbClr val="000000"/>
                </a:solidFill>
                <a:latin typeface="Verdana" panose="020B0604030504040204" pitchFamily="34" charset="0"/>
              </a:rPr>
              <a:t>government and the church and seen as Christ's "co-ruler on Earth" - "equal to all men but similar to God, who rules all"</a:t>
            </a:r>
          </a:p>
          <a:p>
            <a:r>
              <a:rPr lang="en-US" sz="3200" b="0" dirty="0" smtClean="0">
                <a:solidFill>
                  <a:srgbClr val="000000"/>
                </a:solidFill>
                <a:latin typeface="Verdana" panose="020B0604030504040204" pitchFamily="34" charset="0"/>
              </a:rPr>
              <a:t> D. Byzantine art included </a:t>
            </a:r>
            <a:r>
              <a:rPr lang="en-US" sz="3200" b="1" dirty="0" smtClean="0">
                <a:solidFill>
                  <a:srgbClr val="000000"/>
                </a:solidFill>
                <a:latin typeface="Verdana" panose="020B0604030504040204" pitchFamily="34" charset="0"/>
              </a:rPr>
              <a:t>mosaics</a:t>
            </a:r>
            <a:r>
              <a:rPr lang="en-US" sz="3200" b="0" dirty="0" smtClean="0">
                <a:solidFill>
                  <a:srgbClr val="000000"/>
                </a:solidFill>
                <a:latin typeface="Verdana" panose="020B0604030504040204" pitchFamily="34" charset="0"/>
              </a:rPr>
              <a:t> - tiny glass, </a:t>
            </a:r>
            <a:br>
              <a:rPr lang="en-US" sz="3200" b="0" dirty="0" smtClean="0">
                <a:solidFill>
                  <a:srgbClr val="000000"/>
                </a:solidFill>
                <a:latin typeface="Verdana" panose="020B0604030504040204" pitchFamily="34" charset="0"/>
              </a:rPr>
            </a:br>
            <a:r>
              <a:rPr lang="en-US" sz="3200" b="0" dirty="0" smtClean="0">
                <a:solidFill>
                  <a:srgbClr val="000000"/>
                </a:solidFill>
                <a:latin typeface="Verdana" panose="020B0604030504040204" pitchFamily="34" charset="0"/>
              </a:rPr>
              <a:t>stones, tiles to make a picture, and religious paintings - </a:t>
            </a:r>
            <a:br>
              <a:rPr lang="en-US" sz="3200" b="0" dirty="0" smtClean="0">
                <a:solidFill>
                  <a:srgbClr val="000000"/>
                </a:solidFill>
                <a:latin typeface="Verdana" panose="020B0604030504040204" pitchFamily="34" charset="0"/>
              </a:rPr>
            </a:br>
            <a:r>
              <a:rPr lang="en-US" sz="3200" b="0" dirty="0" smtClean="0">
                <a:solidFill>
                  <a:srgbClr val="000000"/>
                </a:solidFill>
                <a:latin typeface="Verdana" panose="020B0604030504040204" pitchFamily="34" charset="0"/>
              </a:rPr>
              <a:t>always featured religious leaders with halos around their </a:t>
            </a:r>
            <a:br>
              <a:rPr lang="en-US" sz="3200" b="0" dirty="0" smtClean="0">
                <a:solidFill>
                  <a:srgbClr val="000000"/>
                </a:solidFill>
                <a:latin typeface="Verdana" panose="020B0604030504040204" pitchFamily="34" charset="0"/>
              </a:rPr>
            </a:br>
            <a:r>
              <a:rPr lang="en-US" sz="3200" b="0" dirty="0" smtClean="0">
                <a:solidFill>
                  <a:srgbClr val="000000"/>
                </a:solidFill>
                <a:latin typeface="Verdana" panose="020B0604030504040204" pitchFamily="34" charset="0"/>
              </a:rPr>
              <a:t>heads.</a:t>
            </a:r>
          </a:p>
        </p:txBody>
      </p:sp>
    </p:spTree>
    <p:extLst>
      <p:ext uri="{BB962C8B-B14F-4D97-AF65-F5344CB8AC3E}">
        <p14:creationId xmlns:p14="http://schemas.microsoft.com/office/powerpoint/2010/main" val="498798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296214" y="669700"/>
            <a:ext cx="11526592" cy="5632311"/>
          </a:xfrm>
          <a:prstGeom prst="rect">
            <a:avLst/>
          </a:prstGeom>
        </p:spPr>
        <p:txBody>
          <a:bodyPr wrap="square">
            <a:spAutoFit/>
          </a:bodyPr>
          <a:lstStyle/>
          <a:p>
            <a:r>
              <a:rPr lang="en-US" sz="3600" dirty="0" smtClean="0">
                <a:solidFill>
                  <a:srgbClr val="000000"/>
                </a:solidFill>
                <a:latin typeface="Verdana" panose="020B0604030504040204" pitchFamily="34" charset="0"/>
              </a:rPr>
              <a:t>8. Byzantine </a:t>
            </a:r>
            <a:r>
              <a:rPr lang="en-US" sz="3600" b="1" dirty="0" smtClean="0">
                <a:solidFill>
                  <a:srgbClr val="000000"/>
                </a:solidFill>
                <a:latin typeface="Verdana" panose="020B0604030504040204" pitchFamily="34" charset="0"/>
              </a:rPr>
              <a:t>patriarch</a:t>
            </a:r>
            <a:r>
              <a:rPr lang="en-US" sz="3600" b="0" dirty="0" smtClean="0">
                <a:solidFill>
                  <a:srgbClr val="000000"/>
                </a:solidFill>
                <a:latin typeface="Verdana" panose="020B0604030504040204" pitchFamily="34" charset="0"/>
              </a:rPr>
              <a:t> was head of church and disagreed with Pope in western empire who claimed authority over all Christians. </a:t>
            </a:r>
          </a:p>
          <a:p>
            <a:endParaRPr lang="en-US" sz="3600" b="0" dirty="0" smtClean="0">
              <a:solidFill>
                <a:srgbClr val="000000"/>
              </a:solidFill>
              <a:latin typeface="Verdana" panose="020B0604030504040204" pitchFamily="34" charset="0"/>
            </a:endParaRPr>
          </a:p>
          <a:p>
            <a:r>
              <a:rPr lang="en-US" sz="3600" b="0" dirty="0" smtClean="0">
                <a:solidFill>
                  <a:srgbClr val="000000"/>
                </a:solidFill>
                <a:latin typeface="Verdana" panose="020B0604030504040204" pitchFamily="34" charset="0"/>
              </a:rPr>
              <a:t>9. Byzantine Church differences included:</a:t>
            </a:r>
          </a:p>
          <a:p>
            <a:r>
              <a:rPr lang="en-US" sz="3600" b="0" dirty="0" smtClean="0">
                <a:solidFill>
                  <a:srgbClr val="000000"/>
                </a:solidFill>
                <a:latin typeface="Verdana" panose="020B0604030504040204" pitchFamily="34" charset="0"/>
              </a:rPr>
              <a:t> A. religious leaders could marry</a:t>
            </a:r>
          </a:p>
          <a:p>
            <a:r>
              <a:rPr lang="en-US" sz="3600" b="0" dirty="0" smtClean="0">
                <a:solidFill>
                  <a:srgbClr val="000000"/>
                </a:solidFill>
                <a:latin typeface="Verdana" panose="020B0604030504040204" pitchFamily="34" charset="0"/>
              </a:rPr>
              <a:t> B.  Byzantines observed </a:t>
            </a:r>
            <a:r>
              <a:rPr lang="en-US" sz="3600" b="1" dirty="0" smtClean="0">
                <a:solidFill>
                  <a:srgbClr val="000000"/>
                </a:solidFill>
                <a:latin typeface="Verdana" panose="020B0604030504040204" pitchFamily="34" charset="0"/>
              </a:rPr>
              <a:t>Easter</a:t>
            </a:r>
            <a:r>
              <a:rPr lang="en-US" sz="3600" b="0" dirty="0" smtClean="0">
                <a:solidFill>
                  <a:srgbClr val="000000"/>
                </a:solidFill>
                <a:latin typeface="Verdana" panose="020B0604030504040204" pitchFamily="34" charset="0"/>
              </a:rPr>
              <a:t> (resurrection of Jesus) as most holy day (Western church observed </a:t>
            </a:r>
            <a:r>
              <a:rPr lang="en-US" sz="3600" b="1" dirty="0" smtClean="0">
                <a:solidFill>
                  <a:srgbClr val="000000"/>
                </a:solidFill>
                <a:latin typeface="Verdana" panose="020B0604030504040204" pitchFamily="34" charset="0"/>
              </a:rPr>
              <a:t>Christmas</a:t>
            </a:r>
            <a:r>
              <a:rPr lang="en-US" sz="3600" b="0" dirty="0" smtClean="0">
                <a:solidFill>
                  <a:srgbClr val="000000"/>
                </a:solidFill>
                <a:latin typeface="Verdana" panose="020B0604030504040204" pitchFamily="34" charset="0"/>
              </a:rPr>
              <a:t> (birth of Jesus) as most holy day.</a:t>
            </a:r>
          </a:p>
        </p:txBody>
      </p:sp>
    </p:spTree>
    <p:extLst>
      <p:ext uri="{BB962C8B-B14F-4D97-AF65-F5344CB8AC3E}">
        <p14:creationId xmlns:p14="http://schemas.microsoft.com/office/powerpoint/2010/main" val="637421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437881" y="643944"/>
            <a:ext cx="11436440" cy="5262979"/>
          </a:xfrm>
          <a:prstGeom prst="rect">
            <a:avLst/>
          </a:prstGeom>
        </p:spPr>
        <p:txBody>
          <a:bodyPr wrap="square">
            <a:spAutoFit/>
          </a:bodyPr>
          <a:lstStyle/>
          <a:p>
            <a:r>
              <a:rPr lang="en-US" sz="2800" dirty="0" smtClean="0">
                <a:solidFill>
                  <a:srgbClr val="000000"/>
                </a:solidFill>
                <a:latin typeface="Verdana" panose="020B0604030504040204" pitchFamily="34" charset="0"/>
              </a:rPr>
              <a:t>C. Byzantine emperor wanted </a:t>
            </a:r>
            <a:r>
              <a:rPr lang="en-US" sz="2800" b="1" dirty="0" smtClean="0">
                <a:solidFill>
                  <a:srgbClr val="000000"/>
                </a:solidFill>
                <a:latin typeface="Verdana" panose="020B0604030504040204" pitchFamily="34" charset="0"/>
              </a:rPr>
              <a:t>icons</a:t>
            </a:r>
            <a:r>
              <a:rPr lang="en-US" sz="2800" b="0" dirty="0" smtClean="0">
                <a:solidFill>
                  <a:srgbClr val="000000"/>
                </a:solidFill>
                <a:latin typeface="Verdana" panose="020B0604030504040204" pitchFamily="34" charset="0"/>
              </a:rPr>
              <a:t> (pictures, statues, cross, rosary, etc.) removed from church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because they believed people worshipped icons and not what they represented. (</a:t>
            </a:r>
            <a:r>
              <a:rPr lang="en-US" sz="2800" b="1" dirty="0" smtClean="0">
                <a:solidFill>
                  <a:srgbClr val="000000"/>
                </a:solidFill>
                <a:latin typeface="Verdana" panose="020B0604030504040204" pitchFamily="34" charset="0"/>
              </a:rPr>
              <a:t>Iconoclast</a:t>
            </a:r>
            <a:r>
              <a:rPr lang="en-US" sz="2800" b="0" dirty="0" smtClean="0">
                <a:solidFill>
                  <a:srgbClr val="000000"/>
                </a:solidFill>
                <a:latin typeface="Verdana" panose="020B0604030504040204" pitchFamily="34" charset="0"/>
              </a:rPr>
              <a:t> wants icons removed)</a:t>
            </a:r>
          </a:p>
          <a:p>
            <a:endParaRPr lang="en-US" sz="2800" dirty="0">
              <a:solidFill>
                <a:prstClr val="black"/>
              </a:solidFill>
              <a:latin typeface="Segoe UI" panose="020B0502040204020203" pitchFamily="34" charset="0"/>
            </a:endParaRPr>
          </a:p>
          <a:p>
            <a:r>
              <a:rPr lang="en-US" sz="2800" b="0" dirty="0" smtClean="0">
                <a:solidFill>
                  <a:srgbClr val="000000"/>
                </a:solidFill>
                <a:latin typeface="Verdana" panose="020B0604030504040204" pitchFamily="34" charset="0"/>
              </a:rPr>
              <a:t>10. </a:t>
            </a:r>
            <a:r>
              <a:rPr lang="en-US" sz="2800" b="1" dirty="0" smtClean="0">
                <a:solidFill>
                  <a:srgbClr val="000000"/>
                </a:solidFill>
                <a:latin typeface="Verdana" panose="020B0604030504040204" pitchFamily="34" charset="0"/>
              </a:rPr>
              <a:t>Schism</a:t>
            </a:r>
            <a:r>
              <a:rPr lang="en-US" sz="2800" b="0" dirty="0" smtClean="0">
                <a:solidFill>
                  <a:srgbClr val="000000"/>
                </a:solidFill>
                <a:latin typeface="Verdana" panose="020B0604030504040204" pitchFamily="34" charset="0"/>
              </a:rPr>
              <a:t> - split - occurred in the Church over pope/patriarch competition for power and icons. </a:t>
            </a:r>
            <a:br>
              <a:rPr lang="en-US" sz="2800" b="0" dirty="0" smtClean="0">
                <a:solidFill>
                  <a:srgbClr val="000000"/>
                </a:solidFill>
                <a:latin typeface="Verdana" panose="020B0604030504040204" pitchFamily="34" charset="0"/>
              </a:rPr>
            </a:br>
            <a:r>
              <a:rPr lang="en-US" sz="2800" b="0" dirty="0" smtClean="0">
                <a:solidFill>
                  <a:srgbClr val="000000"/>
                </a:solidFill>
                <a:latin typeface="Verdana" panose="020B0604030504040204" pitchFamily="34" charset="0"/>
              </a:rPr>
              <a:t>Resulted in 2 churches:</a:t>
            </a:r>
          </a:p>
          <a:p>
            <a:r>
              <a:rPr lang="en-US" sz="2800" b="0" dirty="0" smtClean="0">
                <a:solidFill>
                  <a:srgbClr val="000000"/>
                </a:solidFill>
                <a:latin typeface="Verdana" panose="020B0604030504040204" pitchFamily="34" charset="0"/>
              </a:rPr>
              <a:t> A. </a:t>
            </a:r>
            <a:r>
              <a:rPr lang="en-US" sz="2800" b="1" dirty="0" smtClean="0">
                <a:solidFill>
                  <a:srgbClr val="000000"/>
                </a:solidFill>
                <a:latin typeface="Verdana" panose="020B0604030504040204" pitchFamily="34" charset="0"/>
              </a:rPr>
              <a:t>Eastern (Greek) Orthodox church</a:t>
            </a:r>
            <a:r>
              <a:rPr lang="en-US" sz="2800" b="0" dirty="0" smtClean="0">
                <a:solidFill>
                  <a:srgbClr val="000000"/>
                </a:solidFill>
                <a:latin typeface="Verdana" panose="020B0604030504040204" pitchFamily="34" charset="0"/>
              </a:rPr>
              <a:t> - located in Constantinople with patriarch as head</a:t>
            </a:r>
          </a:p>
          <a:p>
            <a:r>
              <a:rPr lang="en-US" sz="2800" b="0" dirty="0" smtClean="0">
                <a:solidFill>
                  <a:srgbClr val="000000"/>
                </a:solidFill>
                <a:latin typeface="Verdana" panose="020B0604030504040204" pitchFamily="34" charset="0"/>
              </a:rPr>
              <a:t> B. </a:t>
            </a:r>
            <a:r>
              <a:rPr lang="en-US" sz="2800" b="1" dirty="0" smtClean="0">
                <a:solidFill>
                  <a:srgbClr val="000000"/>
                </a:solidFill>
                <a:latin typeface="Verdana" panose="020B0604030504040204" pitchFamily="34" charset="0"/>
              </a:rPr>
              <a:t>Roman Catholic Church</a:t>
            </a:r>
            <a:r>
              <a:rPr lang="en-US" sz="2800" b="0" dirty="0" smtClean="0">
                <a:solidFill>
                  <a:srgbClr val="000000"/>
                </a:solidFill>
                <a:latin typeface="Verdana" panose="020B0604030504040204" pitchFamily="34" charset="0"/>
              </a:rPr>
              <a:t> in west - in Rome with pope as head</a:t>
            </a:r>
          </a:p>
        </p:txBody>
      </p:sp>
    </p:spTree>
    <p:extLst>
      <p:ext uri="{BB962C8B-B14F-4D97-AF65-F5344CB8AC3E}">
        <p14:creationId xmlns:p14="http://schemas.microsoft.com/office/powerpoint/2010/main" val="13766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274749" y="1305282"/>
            <a:ext cx="11642502" cy="3416320"/>
          </a:xfrm>
          <a:prstGeom prst="rect">
            <a:avLst/>
          </a:prstGeom>
        </p:spPr>
        <p:txBody>
          <a:bodyPr wrap="square">
            <a:spAutoFit/>
          </a:bodyPr>
          <a:lstStyle/>
          <a:p>
            <a:r>
              <a:rPr lang="en-US" sz="3600" dirty="0" smtClean="0">
                <a:solidFill>
                  <a:srgbClr val="000000"/>
                </a:solidFill>
                <a:latin typeface="Verdana" panose="020B0604030504040204" pitchFamily="34" charset="0"/>
              </a:rPr>
              <a:t>11. Constantinople remained wealthy, strong city due to location on Bosporus - (charged ships to go through it) until 4th Crusade went through Constantinople (pope wanted patriarch defeated). Began to decline thereafter until Muslims finally conquered the city.</a:t>
            </a:r>
          </a:p>
        </p:txBody>
      </p:sp>
    </p:spTree>
    <p:extLst>
      <p:ext uri="{BB962C8B-B14F-4D97-AF65-F5344CB8AC3E}">
        <p14:creationId xmlns:p14="http://schemas.microsoft.com/office/powerpoint/2010/main" val="59391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4"/>
            <a:ext cx="10515600" cy="6537951"/>
          </a:xfrm>
        </p:spPr>
        <p:txBody>
          <a:bodyPr>
            <a:normAutofit/>
          </a:bodyPr>
          <a:lstStyle/>
          <a:p>
            <a:r>
              <a:rPr lang="en-US" dirty="0"/>
              <a:t/>
            </a:r>
            <a:br>
              <a:rPr lang="en-US" dirty="0"/>
            </a:br>
            <a:endParaRPr lang="en-US" dirty="0"/>
          </a:p>
        </p:txBody>
      </p:sp>
      <p:sp>
        <p:nvSpPr>
          <p:cNvPr id="3" name="Rectangle 2"/>
          <p:cNvSpPr/>
          <p:nvPr/>
        </p:nvSpPr>
        <p:spPr>
          <a:xfrm>
            <a:off x="309093" y="373487"/>
            <a:ext cx="11668259" cy="6001643"/>
          </a:xfrm>
          <a:prstGeom prst="rect">
            <a:avLst/>
          </a:prstGeom>
        </p:spPr>
        <p:txBody>
          <a:bodyPr wrap="square">
            <a:spAutoFit/>
          </a:bodyPr>
          <a:lstStyle/>
          <a:p>
            <a:r>
              <a:rPr lang="en-US" sz="3200" dirty="0" smtClean="0">
                <a:solidFill>
                  <a:srgbClr val="000000"/>
                </a:solidFill>
                <a:latin typeface="Verdana" panose="020B0604030504040204" pitchFamily="34" charset="0"/>
              </a:rPr>
              <a:t>Section 2-Rise of Russia</a:t>
            </a:r>
          </a:p>
          <a:p>
            <a:endParaRPr lang="en-US" sz="3200" dirty="0">
              <a:solidFill>
                <a:prstClr val="black"/>
              </a:solidFill>
              <a:latin typeface="Segoe UI" panose="020B0502040204020203" pitchFamily="34" charset="0"/>
            </a:endParaRPr>
          </a:p>
          <a:p>
            <a:r>
              <a:rPr lang="en-US" sz="3200" dirty="0" smtClean="0">
                <a:solidFill>
                  <a:srgbClr val="000000"/>
                </a:solidFill>
                <a:latin typeface="Verdana" panose="020B0604030504040204" pitchFamily="34" charset="0"/>
              </a:rPr>
              <a:t>1. Geography divides Russia into 3 regions:</a:t>
            </a:r>
          </a:p>
          <a:p>
            <a:r>
              <a:rPr lang="en-US" sz="3200" dirty="0" smtClean="0">
                <a:solidFill>
                  <a:srgbClr val="000000"/>
                </a:solidFill>
                <a:latin typeface="Verdana" panose="020B0604030504040204" pitchFamily="34" charset="0"/>
              </a:rPr>
              <a:t> A. </a:t>
            </a:r>
            <a:r>
              <a:rPr lang="en-US" sz="3200" b="1" dirty="0" smtClean="0">
                <a:solidFill>
                  <a:srgbClr val="000000"/>
                </a:solidFill>
                <a:latin typeface="Verdana" panose="020B0604030504040204" pitchFamily="34" charset="0"/>
              </a:rPr>
              <a:t>Siberia</a:t>
            </a:r>
            <a:r>
              <a:rPr lang="en-US" sz="3200" b="0" dirty="0" smtClean="0">
                <a:solidFill>
                  <a:srgbClr val="000000"/>
                </a:solidFill>
                <a:latin typeface="Verdana" panose="020B0604030504040204" pitchFamily="34" charset="0"/>
              </a:rPr>
              <a:t> - frozen wasteland in eastern region, does have much oil, natural gas, minerals there. </a:t>
            </a:r>
            <a:br>
              <a:rPr lang="en-US" sz="3200" b="0" dirty="0" smtClean="0">
                <a:solidFill>
                  <a:srgbClr val="000000"/>
                </a:solidFill>
                <a:latin typeface="Verdana" panose="020B0604030504040204" pitchFamily="34" charset="0"/>
              </a:rPr>
            </a:br>
            <a:r>
              <a:rPr lang="en-US" sz="3200" b="0" dirty="0" smtClean="0">
                <a:solidFill>
                  <a:srgbClr val="000000"/>
                </a:solidFill>
                <a:latin typeface="Verdana" panose="020B0604030504040204" pitchFamily="34" charset="0"/>
              </a:rPr>
              <a:t>Southern part is </a:t>
            </a:r>
            <a:r>
              <a:rPr lang="en-US" sz="3200" b="1" dirty="0" smtClean="0">
                <a:solidFill>
                  <a:srgbClr val="000000"/>
                </a:solidFill>
                <a:latin typeface="Verdana" panose="020B0604030504040204" pitchFamily="34" charset="0"/>
              </a:rPr>
              <a:t>steppe</a:t>
            </a:r>
            <a:r>
              <a:rPr lang="en-US" sz="3200" b="0" dirty="0" smtClean="0">
                <a:solidFill>
                  <a:srgbClr val="000000"/>
                </a:solidFill>
                <a:latin typeface="Verdana" panose="020B0604030504040204" pitchFamily="34" charset="0"/>
              </a:rPr>
              <a:t> - treeless grassy plain - good for overland trade routes</a:t>
            </a:r>
          </a:p>
          <a:p>
            <a:r>
              <a:rPr lang="en-US" sz="3200" b="0" dirty="0" smtClean="0">
                <a:solidFill>
                  <a:srgbClr val="000000"/>
                </a:solidFill>
                <a:latin typeface="Verdana" panose="020B0604030504040204" pitchFamily="34" charset="0"/>
              </a:rPr>
              <a:t> B. north west contains forests and fur-bearing animals (good for warm coats)</a:t>
            </a:r>
          </a:p>
          <a:p>
            <a:r>
              <a:rPr lang="en-US" sz="3200" b="0" dirty="0" smtClean="0">
                <a:solidFill>
                  <a:srgbClr val="000000"/>
                </a:solidFill>
                <a:latin typeface="Verdana" panose="020B0604030504040204" pitchFamily="34" charset="0"/>
              </a:rPr>
              <a:t> C. southwestern region is warmer, fertile soil for farming. Most of Russia's population lives here - first cities formed here.</a:t>
            </a:r>
          </a:p>
        </p:txBody>
      </p:sp>
    </p:spTree>
    <p:extLst>
      <p:ext uri="{BB962C8B-B14F-4D97-AF65-F5344CB8AC3E}">
        <p14:creationId xmlns:p14="http://schemas.microsoft.com/office/powerpoint/2010/main" val="3265092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476</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vt:lpstr>
      <vt:lpstr>Verdana</vt:lpstr>
      <vt:lpstr>Office Theme</vt:lpstr>
      <vt:lpstr>Chapter 9</vt:lpstr>
      <vt:lpstr>  1. Emperor Constantine rebuilt Greek city,  Byzantium, renamed it Constantinople. Known as  the "New Rome" because capital of Eastern  Empire while western empire fell into the Dark  Ages. 2. strait-narrow body of water that connects 2  larger bodies of water. </vt:lpstr>
      <vt:lpstr> </vt:lpstr>
      <vt:lpstr> </vt:lpstr>
      <vt:lpstr> </vt:lpstr>
      <vt:lpstr> </vt:lpstr>
      <vt:lpstr> </vt:lpstr>
      <vt:lpstr> </vt:lpstr>
      <vt:lpstr> </vt:lpstr>
      <vt:lpstr> </vt:lpstr>
      <vt:lpstr> </vt:lpstr>
      <vt:lpstr> </vt:lpstr>
      <vt:lpstr> </vt:lpstr>
      <vt:lpstr> </vt:lpstr>
    </vt:vector>
  </TitlesOfParts>
  <Company>John Milledge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creator>Aaron McCalvin</dc:creator>
  <cp:lastModifiedBy>Aaron McCalvin</cp:lastModifiedBy>
  <cp:revision>3</cp:revision>
  <dcterms:created xsi:type="dcterms:W3CDTF">2017-02-27T12:57:46Z</dcterms:created>
  <dcterms:modified xsi:type="dcterms:W3CDTF">2017-02-27T15:26:32Z</dcterms:modified>
</cp:coreProperties>
</file>