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95" r:id="rId4"/>
    <p:sldId id="296" r:id="rId5"/>
    <p:sldId id="297" r:id="rId6"/>
    <p:sldId id="298" r:id="rId7"/>
    <p:sldId id="299" r:id="rId8"/>
    <p:sldId id="300" r:id="rId9"/>
    <p:sldId id="301" r:id="rId10"/>
    <p:sldId id="302" r:id="rId11"/>
    <p:sldId id="303" r:id="rId12"/>
    <p:sldId id="304" r:id="rId13"/>
    <p:sldId id="306" r:id="rId14"/>
    <p:sldId id="305" r:id="rId15"/>
    <p:sldId id="307" r:id="rId16"/>
    <p:sldId id="308" r:id="rId17"/>
    <p:sldId id="309" r:id="rId18"/>
    <p:sldId id="310" r:id="rId19"/>
    <p:sldId id="311" r:id="rId20"/>
    <p:sldId id="312" r:id="rId21"/>
    <p:sldId id="313"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55" autoAdjust="0"/>
  </p:normalViewPr>
  <p:slideViewPr>
    <p:cSldViewPr snapToGrid="0">
      <p:cViewPr varScale="1">
        <p:scale>
          <a:sx n="64" d="100"/>
          <a:sy n="64" d="100"/>
        </p:scale>
        <p:origin x="180" y="96"/>
      </p:cViewPr>
      <p:guideLst/>
    </p:cSldViewPr>
  </p:slideViewPr>
  <p:outlineViewPr>
    <p:cViewPr>
      <p:scale>
        <a:sx n="33" d="100"/>
        <a:sy n="33" d="100"/>
      </p:scale>
      <p:origin x="0" y="0"/>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ADCB499-2613-49B3-81A8-C0133D1D4E8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41242834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DCB499-2613-49B3-81A8-C0133D1D4E8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25698395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DCB499-2613-49B3-81A8-C0133D1D4E8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299905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ADCB499-2613-49B3-81A8-C0133D1D4E8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348253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ADCB499-2613-49B3-81A8-C0133D1D4E82}" type="datetimeFigureOut">
              <a:rPr lang="en-US" smtClean="0"/>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32299687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ADCB499-2613-49B3-81A8-C0133D1D4E82}"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3599961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ADCB499-2613-49B3-81A8-C0133D1D4E82}" type="datetimeFigureOut">
              <a:rPr lang="en-US" smtClean="0"/>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3694119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ADCB499-2613-49B3-81A8-C0133D1D4E82}" type="datetimeFigureOut">
              <a:rPr lang="en-US" smtClean="0"/>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34549718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DCB499-2613-49B3-81A8-C0133D1D4E82}" type="datetimeFigureOut">
              <a:rPr lang="en-US" smtClean="0"/>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3390999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CB499-2613-49B3-81A8-C0133D1D4E82}"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869463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DCB499-2613-49B3-81A8-C0133D1D4E82}" type="datetimeFigureOut">
              <a:rPr lang="en-US" smtClean="0"/>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DF87A3-91FC-4A7E-88E9-C054CDDFB96D}" type="slidenum">
              <a:rPr lang="en-US" smtClean="0"/>
              <a:t>‹#›</a:t>
            </a:fld>
            <a:endParaRPr lang="en-US"/>
          </a:p>
        </p:txBody>
      </p:sp>
    </p:spTree>
    <p:extLst>
      <p:ext uri="{BB962C8B-B14F-4D97-AF65-F5344CB8AC3E}">
        <p14:creationId xmlns:p14="http://schemas.microsoft.com/office/powerpoint/2010/main" val="70026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DCB499-2613-49B3-81A8-C0133D1D4E82}" type="datetimeFigureOut">
              <a:rPr lang="en-US" smtClean="0"/>
              <a:t>4/11/2016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DF87A3-91FC-4A7E-88E9-C054CDDFB96D}" type="slidenum">
              <a:rPr lang="en-US" smtClean="0"/>
              <a:t>‹#›</a:t>
            </a:fld>
            <a:endParaRPr lang="en-US"/>
          </a:p>
        </p:txBody>
      </p:sp>
    </p:spTree>
    <p:extLst>
      <p:ext uri="{BB962C8B-B14F-4D97-AF65-F5344CB8AC3E}">
        <p14:creationId xmlns:p14="http://schemas.microsoft.com/office/powerpoint/2010/main" val="9785664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Chapter 13</a:t>
            </a:r>
            <a:endParaRPr lang="en-US" dirty="0"/>
          </a:p>
        </p:txBody>
      </p:sp>
      <p:sp>
        <p:nvSpPr>
          <p:cNvPr id="3" name="Subtitle 2"/>
          <p:cNvSpPr>
            <a:spLocks noGrp="1"/>
          </p:cNvSpPr>
          <p:nvPr>
            <p:ph type="subTitle" idx="1"/>
          </p:nvPr>
        </p:nvSpPr>
        <p:spPr/>
        <p:txBody>
          <a:bodyPr/>
          <a:lstStyle/>
          <a:p>
            <a:r>
              <a:rPr lang="en-US" smtClean="0"/>
              <a:t>Renaissance</a:t>
            </a:r>
            <a:endParaRPr lang="en-US"/>
          </a:p>
        </p:txBody>
      </p:sp>
    </p:spTree>
    <p:extLst>
      <p:ext uri="{BB962C8B-B14F-4D97-AF65-F5344CB8AC3E}">
        <p14:creationId xmlns:p14="http://schemas.microsoft.com/office/powerpoint/2010/main" val="26228950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Section 4-Reformation Ideas Spread</a:t>
            </a:r>
            <a:endParaRPr lang="en-US"/>
          </a:p>
        </p:txBody>
      </p:sp>
      <p:sp>
        <p:nvSpPr>
          <p:cNvPr id="3" name="Content Placeholder 2"/>
          <p:cNvSpPr>
            <a:spLocks noGrp="1"/>
          </p:cNvSpPr>
          <p:nvPr>
            <p:ph idx="1"/>
          </p:nvPr>
        </p:nvSpPr>
        <p:spPr>
          <a:xfrm>
            <a:off x="360607" y="1584102"/>
            <a:ext cx="11603865" cy="4906850"/>
          </a:xfrm>
        </p:spPr>
        <p:txBody>
          <a:bodyPr>
            <a:normAutofit/>
          </a:bodyPr>
          <a:lstStyle/>
          <a:p>
            <a:pPr lvl="0"/>
            <a:r>
              <a:rPr lang="en-US" sz="3000"/>
              <a:t>Throughout Europe, Catholic monarchs and the Catholic Church fought back against the Protestant challenge by taking steps to reform the Church and to restore its spiritual leadership of the Christian world. Still, Protestant ideas continued to spread.</a:t>
            </a:r>
          </a:p>
          <a:p>
            <a:pPr lvl="0"/>
            <a:r>
              <a:rPr lang="en-US" sz="3000"/>
              <a:t>As the Reformation continued, </a:t>
            </a:r>
            <a:r>
              <a:rPr lang="en-US" sz="3000" smtClean="0"/>
              <a:t>hundreds </a:t>
            </a:r>
            <a:r>
              <a:rPr lang="en-US" sz="3000"/>
              <a:t>of new Protestant </a:t>
            </a:r>
            <a:r>
              <a:rPr lang="en-US" sz="3000" u="sng"/>
              <a:t>sects, or religious groups that had broken away from an established church</a:t>
            </a:r>
            <a:r>
              <a:rPr lang="en-US" sz="3000"/>
              <a:t>, sprang up. Many of these sects followed the teachings of Luther, Calvin and Zwingli. Some, however, were more radical—such as rejecting infant baptism. They argued that infants were too young to understand what it means to accept the Christian faith. They became known as </a:t>
            </a:r>
            <a:r>
              <a:rPr lang="en-US" sz="3000" u="sng"/>
              <a:t>Anabaptists</a:t>
            </a:r>
            <a:r>
              <a:rPr lang="en-US" sz="3000"/>
              <a:t>. </a:t>
            </a:r>
          </a:p>
          <a:p>
            <a:endParaRPr lang="en-US"/>
          </a:p>
        </p:txBody>
      </p:sp>
    </p:spTree>
    <p:extLst>
      <p:ext uri="{BB962C8B-B14F-4D97-AF65-F5344CB8AC3E}">
        <p14:creationId xmlns:p14="http://schemas.microsoft.com/office/powerpoint/2010/main" val="33506372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708338"/>
            <a:ext cx="11539470" cy="5872765"/>
          </a:xfrm>
        </p:spPr>
        <p:txBody>
          <a:bodyPr/>
          <a:lstStyle/>
          <a:p>
            <a:pPr lvl="0"/>
            <a:r>
              <a:rPr lang="en-US" sz="3200"/>
              <a:t>Along with rejecting infant baptism, some sects of Anabaptists sought social change as well.</a:t>
            </a:r>
          </a:p>
          <a:p>
            <a:pPr lvl="1"/>
            <a:r>
              <a:rPr lang="en-US" sz="3000"/>
              <a:t>Some wanted to abolish </a:t>
            </a:r>
            <a:r>
              <a:rPr lang="en-US" sz="3000" u="sng"/>
              <a:t>private property</a:t>
            </a:r>
            <a:endParaRPr lang="en-US" sz="3000"/>
          </a:p>
          <a:p>
            <a:pPr lvl="1"/>
            <a:r>
              <a:rPr lang="en-US" sz="3000"/>
              <a:t>Others sought to </a:t>
            </a:r>
            <a:r>
              <a:rPr lang="en-US" sz="3000" u="sng"/>
              <a:t>speed up the coming of God’s day of judgment by violent means</a:t>
            </a:r>
            <a:endParaRPr lang="en-US" sz="3000"/>
          </a:p>
          <a:p>
            <a:pPr lvl="0"/>
            <a:r>
              <a:rPr lang="en-US" sz="3200"/>
              <a:t>Most Anabaptists, however, were peaceful. They called for </a:t>
            </a:r>
            <a:r>
              <a:rPr lang="en-US" sz="3200" u="sng"/>
              <a:t>religious toleration</a:t>
            </a:r>
            <a:r>
              <a:rPr lang="en-US" sz="3200"/>
              <a:t> and </a:t>
            </a:r>
            <a:r>
              <a:rPr lang="en-US" sz="3200" u="sng"/>
              <a:t>separation of the church and state</a:t>
            </a:r>
            <a:r>
              <a:rPr lang="en-US" sz="3200"/>
              <a:t>. </a:t>
            </a:r>
          </a:p>
          <a:p>
            <a:pPr lvl="0"/>
            <a:r>
              <a:rPr lang="en-US" sz="3200"/>
              <a:t>Despite harsh persecution, these groups influenced Protestant thinking in many countries. </a:t>
            </a:r>
            <a:endParaRPr lang="en-US" sz="3200" smtClean="0"/>
          </a:p>
          <a:p>
            <a:pPr lvl="0"/>
            <a:r>
              <a:rPr lang="en-US" sz="3200" smtClean="0"/>
              <a:t>Today</a:t>
            </a:r>
            <a:r>
              <a:rPr lang="en-US" sz="3200"/>
              <a:t>, the Baptists, Mennonites, and Amish all trace their religious ancestry back to the Anabaptists. </a:t>
            </a:r>
          </a:p>
          <a:p>
            <a:endParaRPr lang="en-US"/>
          </a:p>
        </p:txBody>
      </p:sp>
    </p:spTree>
    <p:extLst>
      <p:ext uri="{BB962C8B-B14F-4D97-AF65-F5344CB8AC3E}">
        <p14:creationId xmlns:p14="http://schemas.microsoft.com/office/powerpoint/2010/main" val="2982427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154546"/>
            <a:ext cx="11861442" cy="6593984"/>
          </a:xfrm>
        </p:spPr>
        <p:txBody>
          <a:bodyPr>
            <a:normAutofit/>
          </a:bodyPr>
          <a:lstStyle/>
          <a:p>
            <a:pPr lvl="0"/>
            <a:r>
              <a:rPr lang="en-US" sz="3300"/>
              <a:t>In England, the break with the Catholic Church would not be the work of religious leaders, but of King </a:t>
            </a:r>
            <a:r>
              <a:rPr lang="en-US" sz="3300" u="sng"/>
              <a:t>Henry VIII.</a:t>
            </a:r>
            <a:endParaRPr lang="en-US" sz="3300"/>
          </a:p>
          <a:p>
            <a:pPr lvl="1"/>
            <a:r>
              <a:rPr lang="en-US" sz="2800"/>
              <a:t>At first, Henry VIII stood firm against the Protestant revolt. The Pope even gave him the title, “Defender of the Faith.”</a:t>
            </a:r>
          </a:p>
          <a:p>
            <a:pPr lvl="1"/>
            <a:r>
              <a:rPr lang="en-US" sz="2800"/>
              <a:t>However, in 1527, after 18 years of marriage, Henry wished to divorce his Spanish wife, </a:t>
            </a:r>
            <a:r>
              <a:rPr lang="en-US" sz="2800" u="sng"/>
              <a:t>Catherine of Aragon</a:t>
            </a:r>
            <a:r>
              <a:rPr lang="en-US" sz="2800"/>
              <a:t>. </a:t>
            </a:r>
            <a:r>
              <a:rPr lang="en-US" sz="2800" smtClean="0"/>
              <a:t>WHY</a:t>
            </a:r>
            <a:r>
              <a:rPr lang="en-US" sz="2800"/>
              <a:t>? </a:t>
            </a:r>
            <a:endParaRPr lang="en-US" sz="2800" smtClean="0"/>
          </a:p>
          <a:p>
            <a:pPr lvl="2"/>
            <a:r>
              <a:rPr lang="en-US" sz="2600" u="sng" smtClean="0"/>
              <a:t>Henry </a:t>
            </a:r>
            <a:r>
              <a:rPr lang="en-US" sz="2600" u="sng"/>
              <a:t>and Catherine had only one surviving child,</a:t>
            </a:r>
            <a:r>
              <a:rPr lang="en-US" sz="2600"/>
              <a:t> </a:t>
            </a:r>
            <a:r>
              <a:rPr lang="en-US" sz="2600" u="sng"/>
              <a:t>Mary Tudor</a:t>
            </a:r>
            <a:r>
              <a:rPr lang="en-US" sz="2600"/>
              <a:t>. </a:t>
            </a:r>
            <a:r>
              <a:rPr lang="en-US" sz="2600" u="sng"/>
              <a:t>Henry felt that the stability of England depended on his having a male heir to the throne. </a:t>
            </a:r>
            <a:endParaRPr lang="en-US" sz="2600"/>
          </a:p>
          <a:p>
            <a:pPr lvl="1"/>
            <a:r>
              <a:rPr lang="en-US" sz="2800"/>
              <a:t>Henry had already fallen in love with a young noblewoman named </a:t>
            </a:r>
            <a:r>
              <a:rPr lang="en-US" sz="2800" u="sng"/>
              <a:t>Anne Boleyn</a:t>
            </a:r>
            <a:r>
              <a:rPr lang="en-US" sz="2800"/>
              <a:t>.  </a:t>
            </a:r>
          </a:p>
          <a:p>
            <a:pPr lvl="1"/>
            <a:r>
              <a:rPr lang="en-US" sz="2800"/>
              <a:t>Because Catholic law does not permit divorce, he asked the pope to annul (or cancel) his marriage to Catherine. Pope’s had annulled royal marriages before, but this time the pope refused. WHY? </a:t>
            </a:r>
            <a:endParaRPr lang="en-US" sz="2800" smtClean="0"/>
          </a:p>
          <a:p>
            <a:pPr lvl="2"/>
            <a:r>
              <a:rPr lang="en-US" sz="2600" u="sng" smtClean="0"/>
              <a:t>Because </a:t>
            </a:r>
            <a:r>
              <a:rPr lang="en-US" sz="2600" u="sng"/>
              <a:t>he didn’t want to offend the Holy Roman Emperor Charles V, Catherine’s nephew. </a:t>
            </a:r>
            <a:endParaRPr lang="en-US" sz="2600"/>
          </a:p>
          <a:p>
            <a:endParaRPr lang="en-US"/>
          </a:p>
        </p:txBody>
      </p:sp>
    </p:spTree>
    <p:extLst>
      <p:ext uri="{BB962C8B-B14F-4D97-AF65-F5344CB8AC3E}">
        <p14:creationId xmlns:p14="http://schemas.microsoft.com/office/powerpoint/2010/main" val="3886562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89397" y="270456"/>
            <a:ext cx="11217499" cy="6362164"/>
          </a:xfrm>
        </p:spPr>
        <p:txBody>
          <a:bodyPr>
            <a:normAutofit lnSpcReduction="10000"/>
          </a:bodyPr>
          <a:lstStyle/>
          <a:p>
            <a:pPr lvl="1"/>
            <a:r>
              <a:rPr lang="en-US" sz="3000"/>
              <a:t>Henry was furious so, under the advisement of his chancellor </a:t>
            </a:r>
            <a:r>
              <a:rPr lang="en-US" sz="3000" u="sng"/>
              <a:t>Thomas Cromwell</a:t>
            </a:r>
            <a:r>
              <a:rPr lang="en-US" sz="3000"/>
              <a:t>, he took over the English church. HOW?</a:t>
            </a:r>
          </a:p>
          <a:p>
            <a:pPr lvl="2"/>
            <a:r>
              <a:rPr lang="en-US" sz="2800" u="sng"/>
              <a:t>He had Parliament pass a series of laws that took the church from the pope and placed it under Henry’s control.</a:t>
            </a:r>
            <a:endParaRPr lang="en-US" sz="2800"/>
          </a:p>
          <a:p>
            <a:pPr lvl="2"/>
            <a:r>
              <a:rPr lang="en-US" sz="2800" u="sng"/>
              <a:t>At the same time, Henry appointed Thomas Cranmer archbishop of the new church.</a:t>
            </a:r>
            <a:endParaRPr lang="en-US" sz="2800"/>
          </a:p>
          <a:p>
            <a:pPr lvl="1"/>
            <a:r>
              <a:rPr lang="en-US" sz="3000"/>
              <a:t>Cramner annulled the king’s marriage and in 1533 Henry married Anne Boleyn. Soon Anne gave birth to a daughter, </a:t>
            </a:r>
            <a:r>
              <a:rPr lang="en-US" sz="3000" u="sng"/>
              <a:t>Elizabeth</a:t>
            </a:r>
            <a:r>
              <a:rPr lang="en-US" sz="3000"/>
              <a:t>. </a:t>
            </a:r>
          </a:p>
          <a:p>
            <a:pPr lvl="1"/>
            <a:r>
              <a:rPr lang="en-US" sz="3000"/>
              <a:t>In 1534, Parliament passed the </a:t>
            </a:r>
            <a:r>
              <a:rPr lang="en-US" sz="3000" u="sng"/>
              <a:t>Act of Supremacy</a:t>
            </a:r>
            <a:r>
              <a:rPr lang="en-US" sz="3000"/>
              <a:t>, making Henry “the only supreme head on Earth of the Church of England.”</a:t>
            </a:r>
          </a:p>
          <a:p>
            <a:pPr lvl="1"/>
            <a:r>
              <a:rPr lang="en-US" sz="3000"/>
              <a:t>Many loyal Catholics refused to accept the Act of Supremacy and were executed for treason. Among them was the great English humanist </a:t>
            </a:r>
            <a:r>
              <a:rPr lang="en-US" sz="3000" u="sng"/>
              <a:t>Sir Thomas More</a:t>
            </a:r>
            <a:r>
              <a:rPr lang="en-US" sz="3000"/>
              <a:t>, who served in Henry’s government and tried to resign in protest. He was later </a:t>
            </a:r>
            <a:r>
              <a:rPr lang="en-US" sz="3000" u="sng"/>
              <a:t>canonized</a:t>
            </a:r>
            <a:r>
              <a:rPr lang="en-US" sz="3000"/>
              <a:t>, or recognized as a saint, by the Catholic Church. </a:t>
            </a:r>
          </a:p>
          <a:p>
            <a:endParaRPr lang="en-US"/>
          </a:p>
        </p:txBody>
      </p:sp>
    </p:spTree>
    <p:extLst>
      <p:ext uri="{BB962C8B-B14F-4D97-AF65-F5344CB8AC3E}">
        <p14:creationId xmlns:p14="http://schemas.microsoft.com/office/powerpoint/2010/main" val="16566564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2086377"/>
            <a:ext cx="10515600" cy="3858766"/>
          </a:xfrm>
        </p:spPr>
        <p:txBody>
          <a:bodyPr/>
          <a:lstStyle/>
          <a:p>
            <a:pPr marL="228600" lvl="1">
              <a:spcBef>
                <a:spcPts val="1000"/>
              </a:spcBef>
            </a:pPr>
            <a:r>
              <a:rPr lang="en-US" sz="3200"/>
              <a:t>By the way…Henry was not a religious radical and he rejected most Protestant doctrines. Aside from breaking away from Rome and allowing use of the English Bible, he kept most Catholic forms of worship. Sheesh! Kings, right?</a:t>
            </a:r>
          </a:p>
          <a:p>
            <a:endParaRPr lang="en-US"/>
          </a:p>
        </p:txBody>
      </p:sp>
    </p:spTree>
    <p:extLst>
      <p:ext uri="{BB962C8B-B14F-4D97-AF65-F5344CB8AC3E}">
        <p14:creationId xmlns:p14="http://schemas.microsoft.com/office/powerpoint/2010/main" val="7932882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70455" y="257576"/>
            <a:ext cx="11694017" cy="6349285"/>
          </a:xfrm>
        </p:spPr>
        <p:txBody>
          <a:bodyPr>
            <a:normAutofit/>
          </a:bodyPr>
          <a:lstStyle/>
          <a:p>
            <a:pPr lvl="0"/>
            <a:r>
              <a:rPr lang="en-US" sz="3000" dirty="0"/>
              <a:t>When Henry died in 1547, he had only one surviving son—despite having married 6 times:</a:t>
            </a:r>
          </a:p>
          <a:p>
            <a:pPr marL="457200" lvl="1" indent="0">
              <a:buNone/>
            </a:pPr>
            <a:r>
              <a:rPr lang="en-US" sz="2600" dirty="0"/>
              <a:t>1. </a:t>
            </a:r>
            <a:r>
              <a:rPr lang="en-US" sz="2600" b="1" u="sng" dirty="0"/>
              <a:t>Catherine of Aragon</a:t>
            </a:r>
            <a:r>
              <a:rPr lang="en-US" sz="2600" dirty="0"/>
              <a:t> (annulled; she was banished from the royal court died while being detained under guard at </a:t>
            </a:r>
            <a:r>
              <a:rPr lang="en-US" sz="2600" dirty="0" err="1"/>
              <a:t>Kimbolton</a:t>
            </a:r>
            <a:r>
              <a:rPr lang="en-US" sz="2600" dirty="0"/>
              <a:t> Castle)</a:t>
            </a:r>
          </a:p>
          <a:p>
            <a:pPr marL="457200" lvl="1" indent="0">
              <a:buNone/>
            </a:pPr>
            <a:r>
              <a:rPr lang="en-US" sz="2600" dirty="0"/>
              <a:t>2. </a:t>
            </a:r>
            <a:r>
              <a:rPr lang="en-US" sz="2600" b="1" u="sng" dirty="0"/>
              <a:t>Anne Boleyn</a:t>
            </a:r>
            <a:r>
              <a:rPr lang="en-US" sz="2600" dirty="0"/>
              <a:t> (annulled because she could not produce a </a:t>
            </a:r>
            <a:r>
              <a:rPr lang="en-US" sz="2600" dirty="0" smtClean="0"/>
              <a:t>male </a:t>
            </a:r>
            <a:r>
              <a:rPr lang="en-US" sz="2600" dirty="0"/>
              <a:t>heir and later Henry had her executed for “adultery, incest and treason”)</a:t>
            </a:r>
          </a:p>
          <a:p>
            <a:pPr marL="457200" lvl="1" indent="0">
              <a:buNone/>
            </a:pPr>
            <a:r>
              <a:rPr lang="en-US" sz="2600" dirty="0"/>
              <a:t>3. </a:t>
            </a:r>
            <a:r>
              <a:rPr lang="en-US" sz="2600" b="1" u="sng" dirty="0"/>
              <a:t>Jane Seymour</a:t>
            </a:r>
            <a:r>
              <a:rPr lang="en-US" sz="2600" dirty="0"/>
              <a:t> (died from child birth complications—Edward VI)</a:t>
            </a:r>
          </a:p>
          <a:p>
            <a:pPr marL="457200" lvl="1" indent="0">
              <a:buNone/>
            </a:pPr>
            <a:r>
              <a:rPr lang="en-US" sz="2600" dirty="0"/>
              <a:t>4. </a:t>
            </a:r>
            <a:r>
              <a:rPr lang="en-US" sz="2600" b="1" u="sng" dirty="0"/>
              <a:t>Anne of Cleves</a:t>
            </a:r>
            <a:r>
              <a:rPr lang="en-US" sz="2600" dirty="0"/>
              <a:t> (annulled; the marriage was declared never consummated)</a:t>
            </a:r>
          </a:p>
          <a:p>
            <a:pPr marL="457200" lvl="1" indent="0">
              <a:buNone/>
            </a:pPr>
            <a:r>
              <a:rPr lang="en-US" sz="2600" dirty="0"/>
              <a:t>5. </a:t>
            </a:r>
            <a:r>
              <a:rPr lang="en-US" sz="2600" b="1" u="sng" dirty="0"/>
              <a:t>Catherine Howard</a:t>
            </a:r>
            <a:r>
              <a:rPr lang="en-US" sz="2600" dirty="0"/>
              <a:t> (annulled and later executed for “treason and adultery”)</a:t>
            </a:r>
          </a:p>
          <a:p>
            <a:pPr marL="457200" lvl="1" indent="0">
              <a:buNone/>
            </a:pPr>
            <a:r>
              <a:rPr lang="en-US" sz="2600" dirty="0"/>
              <a:t>6. </a:t>
            </a:r>
            <a:r>
              <a:rPr lang="en-US" sz="2600" b="1" u="sng" dirty="0"/>
              <a:t>Catherine Parr</a:t>
            </a:r>
            <a:r>
              <a:rPr lang="en-US" sz="2600" dirty="0"/>
              <a:t> (widowed)</a:t>
            </a:r>
          </a:p>
          <a:p>
            <a:pPr lvl="0"/>
            <a:r>
              <a:rPr lang="en-US" sz="3000" dirty="0"/>
              <a:t>Nine-year-old Edward VI took the throne. The young king and his advisors were devout </a:t>
            </a:r>
            <a:r>
              <a:rPr lang="en-US" sz="3000" u="sng" dirty="0"/>
              <a:t>Protestant</a:t>
            </a:r>
            <a:r>
              <a:rPr lang="en-US" sz="3000" dirty="0"/>
              <a:t> and took the steps to make England a truly </a:t>
            </a:r>
            <a:r>
              <a:rPr lang="en-US" sz="3000" u="sng" dirty="0"/>
              <a:t>Protestant country</a:t>
            </a:r>
            <a:r>
              <a:rPr lang="en-US" sz="3000" dirty="0"/>
              <a:t>. These steps sparked uprisings, which were harshly suppressed. </a:t>
            </a:r>
          </a:p>
          <a:p>
            <a:endParaRPr lang="en-US" sz="3000" dirty="0"/>
          </a:p>
        </p:txBody>
      </p:sp>
    </p:spTree>
    <p:extLst>
      <p:ext uri="{BB962C8B-B14F-4D97-AF65-F5344CB8AC3E}">
        <p14:creationId xmlns:p14="http://schemas.microsoft.com/office/powerpoint/2010/main" val="4051505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8789" y="103031"/>
            <a:ext cx="11938715" cy="6754969"/>
          </a:xfrm>
        </p:spPr>
        <p:txBody>
          <a:bodyPr>
            <a:normAutofit fontScale="92500" lnSpcReduction="10000"/>
          </a:bodyPr>
          <a:lstStyle/>
          <a:p>
            <a:pPr lvl="0"/>
            <a:r>
              <a:rPr lang="en-US"/>
              <a:t>When Edward died in his teens, his half-sister </a:t>
            </a:r>
            <a:r>
              <a:rPr lang="en-US" u="sng"/>
              <a:t>Mary Tudor (Mary I)</a:t>
            </a:r>
            <a:r>
              <a:rPr lang="en-US"/>
              <a:t> became queen. She was determined to return England to the Catholic faith. She had hundreds of English Protestants, including Archbishop Cranmer, burned at the stake for heresy. This earned her the nickname “</a:t>
            </a:r>
            <a:r>
              <a:rPr lang="en-US" u="sng"/>
              <a:t>Bloody Mary</a:t>
            </a:r>
            <a:r>
              <a:rPr lang="en-US"/>
              <a:t>.”</a:t>
            </a:r>
            <a:endParaRPr lang="en-US" sz="2000"/>
          </a:p>
          <a:p>
            <a:pPr lvl="0"/>
            <a:r>
              <a:rPr lang="en-US"/>
              <a:t>On Mary’s death in 1558, the throne passed to 25-year-old </a:t>
            </a:r>
            <a:r>
              <a:rPr lang="en-US" u="sng"/>
              <a:t>Elizabeth</a:t>
            </a:r>
            <a:r>
              <a:rPr lang="en-US"/>
              <a:t>. </a:t>
            </a:r>
            <a:endParaRPr lang="en-US" sz="2000"/>
          </a:p>
          <a:p>
            <a:pPr lvl="1"/>
            <a:r>
              <a:rPr lang="en-US" sz="2600"/>
              <a:t>Elizabeth had survived court intrigues as well as the religious swings of Edward and Mary. </a:t>
            </a:r>
          </a:p>
          <a:p>
            <a:pPr lvl="1"/>
            <a:r>
              <a:rPr lang="en-US" sz="2600"/>
              <a:t>As queen, Elizabeth had to determine </a:t>
            </a:r>
            <a:r>
              <a:rPr lang="en-US" sz="2600" u="sng"/>
              <a:t>the future of the Church of England.</a:t>
            </a:r>
            <a:endParaRPr lang="en-US" sz="2600"/>
          </a:p>
          <a:p>
            <a:pPr lvl="1"/>
            <a:r>
              <a:rPr lang="en-US" sz="2600"/>
              <a:t>Moving cautiously at first, she slowly enforced a series of reforms that over time came to be called the </a:t>
            </a:r>
            <a:r>
              <a:rPr lang="en-US" sz="2600" u="sng"/>
              <a:t>Elizabethan Settlement</a:t>
            </a:r>
            <a:r>
              <a:rPr lang="en-US" sz="2600"/>
              <a:t>. </a:t>
            </a:r>
          </a:p>
          <a:p>
            <a:pPr lvl="2"/>
            <a:r>
              <a:rPr lang="en-US" sz="2600"/>
              <a:t>The queen’s policies were a </a:t>
            </a:r>
            <a:r>
              <a:rPr lang="en-US" sz="2600" u="sng"/>
              <a:t>compromise, or acceptable middle ground, between Protestant and Catholic practices.</a:t>
            </a:r>
            <a:r>
              <a:rPr lang="en-US" sz="2600"/>
              <a:t> </a:t>
            </a:r>
            <a:endParaRPr lang="en-US" sz="2600" smtClean="0"/>
          </a:p>
          <a:p>
            <a:pPr lvl="2"/>
            <a:r>
              <a:rPr lang="en-US" sz="2600" smtClean="0"/>
              <a:t>The </a:t>
            </a:r>
            <a:r>
              <a:rPr lang="en-US" sz="2600"/>
              <a:t>Church of England </a:t>
            </a:r>
            <a:r>
              <a:rPr lang="en-US" sz="2600" u="sng"/>
              <a:t>preserved much Catholic ritual, and it kept the hierarchy of bishops and archbishops</a:t>
            </a:r>
            <a:r>
              <a:rPr lang="en-US" sz="2600"/>
              <a:t>. </a:t>
            </a:r>
            <a:endParaRPr lang="en-US" sz="2600" smtClean="0"/>
          </a:p>
          <a:p>
            <a:pPr lvl="2"/>
            <a:r>
              <a:rPr lang="en-US" sz="2600" smtClean="0"/>
              <a:t>Unlike </a:t>
            </a:r>
            <a:r>
              <a:rPr lang="en-US" sz="2600"/>
              <a:t>Henry, the queen did not call herself “supreme head” of the church, but she reaffirmed that </a:t>
            </a:r>
            <a:r>
              <a:rPr lang="en-US" sz="2600" u="sng"/>
              <a:t>the monarch was the “supreme governor” over spiritual matters in </a:t>
            </a:r>
            <a:r>
              <a:rPr lang="en-US" sz="2600" u="sng" smtClean="0"/>
              <a:t>England</a:t>
            </a:r>
            <a:r>
              <a:rPr lang="en-US" sz="2600" smtClean="0"/>
              <a:t>.</a:t>
            </a:r>
          </a:p>
          <a:p>
            <a:pPr lvl="2"/>
            <a:r>
              <a:rPr lang="en-US" sz="2600" smtClean="0"/>
              <a:t>At </a:t>
            </a:r>
            <a:r>
              <a:rPr lang="en-US" sz="2600"/>
              <a:t>the same time, the queen restored </a:t>
            </a:r>
            <a:r>
              <a:rPr lang="en-US" sz="2600" u="sng"/>
              <a:t>an accepted version of moderate Protestant doctrine and allowed English to replace Latin in church services. </a:t>
            </a:r>
            <a:endParaRPr lang="en-US" sz="2600"/>
          </a:p>
          <a:p>
            <a:pPr lvl="2"/>
            <a:r>
              <a:rPr lang="en-US" sz="2600" smtClean="0"/>
              <a:t>Her </a:t>
            </a:r>
            <a:r>
              <a:rPr lang="en-US" sz="2600"/>
              <a:t>sensible compromises were generally accepted by both Catholics and Protestants and ended decades of religious turmoil.</a:t>
            </a:r>
          </a:p>
          <a:p>
            <a:endParaRPr lang="en-US"/>
          </a:p>
        </p:txBody>
      </p:sp>
    </p:spTree>
    <p:extLst>
      <p:ext uri="{BB962C8B-B14F-4D97-AF65-F5344CB8AC3E}">
        <p14:creationId xmlns:p14="http://schemas.microsoft.com/office/powerpoint/2010/main" val="2306816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66670" y="231820"/>
            <a:ext cx="11204620" cy="6297769"/>
          </a:xfrm>
        </p:spPr>
        <p:txBody>
          <a:bodyPr>
            <a:normAutofit/>
          </a:bodyPr>
          <a:lstStyle/>
          <a:p>
            <a:pPr lvl="0"/>
            <a:r>
              <a:rPr lang="en-US" sz="3000" dirty="0"/>
              <a:t>As the Protestant Reformation swept across northern Europe, a vigorous reform movement took hold within the Catholic Church. </a:t>
            </a:r>
          </a:p>
          <a:p>
            <a:pPr lvl="0"/>
            <a:r>
              <a:rPr lang="en-US" sz="3000" dirty="0"/>
              <a:t>Led by </a:t>
            </a:r>
            <a:r>
              <a:rPr lang="en-US" sz="3000" u="sng" dirty="0"/>
              <a:t>Pope Paul III</a:t>
            </a:r>
            <a:r>
              <a:rPr lang="en-US" sz="3000" dirty="0"/>
              <a:t>, it is known as the </a:t>
            </a:r>
            <a:r>
              <a:rPr lang="en-US" sz="3000" u="sng" dirty="0"/>
              <a:t>Catholic Revolution</a:t>
            </a:r>
            <a:r>
              <a:rPr lang="en-US" sz="3000" dirty="0"/>
              <a:t> or the </a:t>
            </a:r>
            <a:r>
              <a:rPr lang="en-US" sz="3000" u="sng" dirty="0"/>
              <a:t>Counter-Reformation</a:t>
            </a:r>
            <a:r>
              <a:rPr lang="en-US" sz="3000" dirty="0"/>
              <a:t>. </a:t>
            </a:r>
          </a:p>
          <a:p>
            <a:pPr lvl="1"/>
            <a:r>
              <a:rPr lang="en-US" sz="2800" dirty="0"/>
              <a:t>During the 1530s and 1540s, the pope set out to </a:t>
            </a:r>
            <a:r>
              <a:rPr lang="en-US" sz="2800" u="sng" dirty="0"/>
              <a:t>revive the moral authority of the Church and roll back the Protestant tide</a:t>
            </a:r>
            <a:r>
              <a:rPr lang="en-US" sz="2800" dirty="0"/>
              <a:t>. </a:t>
            </a:r>
          </a:p>
          <a:p>
            <a:pPr lvl="1"/>
            <a:r>
              <a:rPr lang="en-US" sz="2800" dirty="0"/>
              <a:t>He also appointed reformers to end corruption within the Church.</a:t>
            </a:r>
          </a:p>
          <a:p>
            <a:pPr lvl="0"/>
            <a:r>
              <a:rPr lang="en-US" sz="3000"/>
              <a:t>To establish the direction of the Catholic Reformation, </a:t>
            </a:r>
            <a:r>
              <a:rPr lang="en-US" sz="3000" smtClean="0"/>
              <a:t>they </a:t>
            </a:r>
            <a:r>
              <a:rPr lang="en-US" sz="3000"/>
              <a:t>called the </a:t>
            </a:r>
            <a:r>
              <a:rPr lang="en-US" sz="3000" u="sng"/>
              <a:t>Council of Trent</a:t>
            </a:r>
            <a:r>
              <a:rPr lang="en-US" sz="3000"/>
              <a:t> in 1545. </a:t>
            </a:r>
            <a:r>
              <a:rPr lang="en-US" sz="3000" dirty="0"/>
              <a:t>Led by the Italian Cardinal </a:t>
            </a:r>
            <a:r>
              <a:rPr lang="en-US" sz="3000" u="sng" dirty="0"/>
              <a:t>Carlo Borromeo</a:t>
            </a:r>
            <a:r>
              <a:rPr lang="en-US" sz="3000" dirty="0"/>
              <a:t>. </a:t>
            </a:r>
          </a:p>
          <a:p>
            <a:pPr lvl="1"/>
            <a:r>
              <a:rPr lang="en-US" sz="2800" dirty="0"/>
              <a:t>The Council reaffirmed the </a:t>
            </a:r>
            <a:r>
              <a:rPr lang="en-US" sz="2800" u="sng" dirty="0"/>
              <a:t>traditional Catholic views that Protestants had challenged. </a:t>
            </a:r>
            <a:endParaRPr lang="en-US" sz="2800" dirty="0"/>
          </a:p>
          <a:p>
            <a:pPr lvl="1"/>
            <a:r>
              <a:rPr lang="en-US" sz="2800" dirty="0"/>
              <a:t>It declared that salvation comes </a:t>
            </a:r>
            <a:r>
              <a:rPr lang="en-US" sz="2800" u="sng" dirty="0"/>
              <a:t>through faith and good works</a:t>
            </a:r>
            <a:r>
              <a:rPr lang="en-US" sz="2800" dirty="0"/>
              <a:t>. </a:t>
            </a:r>
          </a:p>
          <a:p>
            <a:pPr lvl="1"/>
            <a:r>
              <a:rPr lang="en-US" sz="2800" dirty="0"/>
              <a:t>According to the council, the Bible, </a:t>
            </a:r>
            <a:r>
              <a:rPr lang="en-US" sz="2800" u="sng" dirty="0"/>
              <a:t>while a major source of religious truth, is not the only source.</a:t>
            </a:r>
            <a:endParaRPr lang="en-US" sz="2800" dirty="0"/>
          </a:p>
          <a:p>
            <a:endParaRPr lang="en-US" dirty="0"/>
          </a:p>
        </p:txBody>
      </p:sp>
    </p:spTree>
    <p:extLst>
      <p:ext uri="{BB962C8B-B14F-4D97-AF65-F5344CB8AC3E}">
        <p14:creationId xmlns:p14="http://schemas.microsoft.com/office/powerpoint/2010/main" val="269263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399245"/>
            <a:ext cx="10515600" cy="5777718"/>
          </a:xfrm>
        </p:spPr>
        <p:txBody>
          <a:bodyPr/>
          <a:lstStyle/>
          <a:p>
            <a:pPr lvl="0"/>
            <a:r>
              <a:rPr lang="en-US" sz="3200"/>
              <a:t>Pope Paul strengthened the Inquisition to fight Protestantism. </a:t>
            </a:r>
          </a:p>
          <a:p>
            <a:pPr lvl="1"/>
            <a:r>
              <a:rPr lang="en-US" sz="3000"/>
              <a:t>Remember the Inquisition? </a:t>
            </a:r>
            <a:r>
              <a:rPr lang="en-US" sz="3000" u="sng"/>
              <a:t>A church court set up during the Middle Ages.</a:t>
            </a:r>
            <a:endParaRPr lang="en-US" sz="3000"/>
          </a:p>
          <a:p>
            <a:pPr lvl="1"/>
            <a:r>
              <a:rPr lang="en-US" sz="3000"/>
              <a:t>The Inquisition used </a:t>
            </a:r>
            <a:r>
              <a:rPr lang="en-US" sz="3000" u="sng"/>
              <a:t>secret testimony, torture, and execution</a:t>
            </a:r>
            <a:r>
              <a:rPr lang="en-US" sz="3000"/>
              <a:t> to root out heresy. </a:t>
            </a:r>
          </a:p>
          <a:p>
            <a:pPr lvl="1"/>
            <a:r>
              <a:rPr lang="en-US" sz="3000"/>
              <a:t>It also prepared the </a:t>
            </a:r>
            <a:r>
              <a:rPr lang="en-US" sz="3000" i="1" u="sng"/>
              <a:t>Index of Forbidden Books</a:t>
            </a:r>
            <a:r>
              <a:rPr lang="en-US" sz="3000" u="sng"/>
              <a:t>, which was a list of works considering too immoral or irreligious for Catholics to read</a:t>
            </a:r>
            <a:r>
              <a:rPr lang="en-US" sz="3000"/>
              <a:t>. The list included books by Luther and Calvin, as well as earlier works by Petrarch and other humanists.</a:t>
            </a:r>
          </a:p>
          <a:p>
            <a:endParaRPr lang="en-US"/>
          </a:p>
        </p:txBody>
      </p:sp>
    </p:spTree>
    <p:extLst>
      <p:ext uri="{BB962C8B-B14F-4D97-AF65-F5344CB8AC3E}">
        <p14:creationId xmlns:p14="http://schemas.microsoft.com/office/powerpoint/2010/main" val="520106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167425"/>
            <a:ext cx="11835684" cy="6426558"/>
          </a:xfrm>
        </p:spPr>
        <p:txBody>
          <a:bodyPr/>
          <a:lstStyle/>
          <a:p>
            <a:pPr lvl="0"/>
            <a:r>
              <a:rPr lang="en-US"/>
              <a:t>In 1540, the pope recognized a new religious order, </a:t>
            </a:r>
            <a:r>
              <a:rPr lang="en-US" u="sng"/>
              <a:t>the Society of Jesus</a:t>
            </a:r>
            <a:r>
              <a:rPr lang="en-US"/>
              <a:t>, or </a:t>
            </a:r>
            <a:r>
              <a:rPr lang="en-US" u="sng"/>
              <a:t>Jesuits</a:t>
            </a:r>
            <a:r>
              <a:rPr lang="en-US"/>
              <a:t>. The order was founded by </a:t>
            </a:r>
            <a:r>
              <a:rPr lang="en-US" u="sng"/>
              <a:t>Ignatius of Loyola</a:t>
            </a:r>
            <a:r>
              <a:rPr lang="en-US"/>
              <a:t>, a Spanish knight raised in the crusading tradition. </a:t>
            </a:r>
            <a:endParaRPr lang="en-US" smtClean="0"/>
          </a:p>
          <a:p>
            <a:pPr lvl="0"/>
            <a:r>
              <a:rPr lang="en-US" smtClean="0"/>
              <a:t>Ignatius drew up a strict program for the Jesuits including </a:t>
            </a:r>
            <a:r>
              <a:rPr lang="en-US" u="sng" smtClean="0"/>
              <a:t>spiritual and moral discipline</a:t>
            </a:r>
            <a:r>
              <a:rPr lang="en-US" smtClean="0"/>
              <a:t>, </a:t>
            </a:r>
            <a:r>
              <a:rPr lang="en-US" u="sng" smtClean="0"/>
              <a:t>rigorous religious training </a:t>
            </a:r>
            <a:r>
              <a:rPr lang="en-US" smtClean="0"/>
              <a:t>and </a:t>
            </a:r>
            <a:r>
              <a:rPr lang="en-US" u="sng" smtClean="0"/>
              <a:t>absolute obedience to the church.</a:t>
            </a:r>
          </a:p>
          <a:p>
            <a:pPr lvl="0"/>
            <a:r>
              <a:rPr lang="en-US" smtClean="0"/>
              <a:t>The Jesuits, led by Ignatius, began a crusade to </a:t>
            </a:r>
            <a:r>
              <a:rPr lang="en-US" u="sng" smtClean="0"/>
              <a:t>defend and spread the Catholic faith worldwide. </a:t>
            </a:r>
          </a:p>
          <a:p>
            <a:pPr lvl="0"/>
            <a:r>
              <a:rPr lang="en-US" smtClean="0"/>
              <a:t>As the Catholic reformation spread, many Catholics experienced renewed feelings of intense faith. This renewed feeling was symbolized by </a:t>
            </a:r>
            <a:r>
              <a:rPr lang="en-US" u="sng" smtClean="0"/>
              <a:t>Teresa of Avila</a:t>
            </a:r>
            <a:r>
              <a:rPr lang="en-US" smtClean="0"/>
              <a:t>.</a:t>
            </a:r>
          </a:p>
          <a:p>
            <a:pPr lvl="1"/>
            <a:r>
              <a:rPr lang="en-US" u="sng" smtClean="0"/>
              <a:t>She was born into a wealthy Spanish family.</a:t>
            </a:r>
          </a:p>
          <a:p>
            <a:pPr lvl="1"/>
            <a:r>
              <a:rPr lang="en-US" u="sng" smtClean="0"/>
              <a:t>She entered a convent when she was young.</a:t>
            </a:r>
          </a:p>
          <a:p>
            <a:pPr lvl="1"/>
            <a:r>
              <a:rPr lang="en-US" u="sng" smtClean="0"/>
              <a:t>She didn’t feel the convent routine was strict enough so she established her own order of nuns. </a:t>
            </a:r>
            <a:endParaRPr lang="en-US" u="sng"/>
          </a:p>
          <a:p>
            <a:endParaRPr lang="en-US"/>
          </a:p>
        </p:txBody>
      </p:sp>
    </p:spTree>
    <p:extLst>
      <p:ext uri="{BB962C8B-B14F-4D97-AF65-F5344CB8AC3E}">
        <p14:creationId xmlns:p14="http://schemas.microsoft.com/office/powerpoint/2010/main" val="27266619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Section 3-The Protestant Reformation</a:t>
            </a:r>
          </a:p>
        </p:txBody>
      </p:sp>
      <p:sp>
        <p:nvSpPr>
          <p:cNvPr id="3" name="Content Placeholder 2"/>
          <p:cNvSpPr>
            <a:spLocks noGrp="1"/>
          </p:cNvSpPr>
          <p:nvPr>
            <p:ph idx="1"/>
          </p:nvPr>
        </p:nvSpPr>
        <p:spPr>
          <a:xfrm>
            <a:off x="838200" y="1690688"/>
            <a:ext cx="10515600" cy="4864658"/>
          </a:xfrm>
        </p:spPr>
        <p:txBody>
          <a:bodyPr/>
          <a:lstStyle/>
          <a:p>
            <a:pPr lvl="0"/>
            <a:r>
              <a:rPr lang="en-US" sz="3000" smtClean="0"/>
              <a:t>In the 1500s, the Renaissance in northern Europe sparked a religious upheaval that affected Christians at all levels of society. </a:t>
            </a:r>
          </a:p>
          <a:p>
            <a:pPr lvl="0"/>
            <a:r>
              <a:rPr lang="en-US" sz="3000" smtClean="0"/>
              <a:t>During the Renaissance many people used humanist ideas to question a central force in their lives—the Church.</a:t>
            </a:r>
          </a:p>
          <a:p>
            <a:pPr lvl="0"/>
            <a:r>
              <a:rPr lang="en-US" sz="3000" smtClean="0"/>
              <a:t>Beginning in the late Middle Ages, the Church had become increasingly caught up in worldly affairs:</a:t>
            </a:r>
          </a:p>
          <a:p>
            <a:pPr lvl="1"/>
            <a:r>
              <a:rPr lang="en-US" sz="2800" u="sng" smtClean="0"/>
              <a:t>Popes competed with Italian princes for political power</a:t>
            </a:r>
            <a:endParaRPr lang="en-US" sz="2800" smtClean="0"/>
          </a:p>
          <a:p>
            <a:pPr lvl="1"/>
            <a:r>
              <a:rPr lang="en-US" sz="2800" u="sng" smtClean="0"/>
              <a:t>They plotted against powerful monarchs who tried to seize control of the Church within their lands</a:t>
            </a:r>
            <a:endParaRPr lang="en-US" sz="2800" smtClean="0"/>
          </a:p>
          <a:p>
            <a:pPr lvl="1"/>
            <a:r>
              <a:rPr lang="en-US" sz="2800" u="sng" smtClean="0"/>
              <a:t>The Church fought to expand its own interests</a:t>
            </a:r>
            <a:endParaRPr lang="en-US" sz="2800" smtClean="0"/>
          </a:p>
        </p:txBody>
      </p:sp>
    </p:spTree>
    <p:extLst>
      <p:ext uri="{BB962C8B-B14F-4D97-AF65-F5344CB8AC3E}">
        <p14:creationId xmlns:p14="http://schemas.microsoft.com/office/powerpoint/2010/main" val="2208402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par>
                                <p:cTn id="18" presetID="16" presetClass="entr" presetSubtype="21"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arn(inVertical)">
                                      <p:cBhvr>
                                        <p:cTn id="20" dur="500"/>
                                        <p:tgtEl>
                                          <p:spTgt spid="3">
                                            <p:txEl>
                                              <p:pRg st="3" end="3"/>
                                            </p:txEl>
                                          </p:spTgt>
                                        </p:tgtEl>
                                      </p:cBhvr>
                                    </p:animEffect>
                                  </p:childTnLst>
                                </p:cTn>
                              </p:par>
                              <p:par>
                                <p:cTn id="21" presetID="16" presetClass="entr" presetSubtype="21"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barn(inVertical)">
                                      <p:cBhvr>
                                        <p:cTn id="23" dur="500"/>
                                        <p:tgtEl>
                                          <p:spTgt spid="3">
                                            <p:txEl>
                                              <p:pRg st="4" end="4"/>
                                            </p:txEl>
                                          </p:spTgt>
                                        </p:tgtEl>
                                      </p:cBhvr>
                                    </p:animEffect>
                                  </p:childTnLst>
                                </p:cTn>
                              </p:par>
                              <p:par>
                                <p:cTn id="24" presetID="16" presetClass="entr" presetSubtype="21" fill="hold" grpId="0"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mtClean="0"/>
              <a:t>Teresa’s nuns </a:t>
            </a:r>
            <a:r>
              <a:rPr lang="en-US" u="sng" smtClean="0"/>
              <a:t>lived in isolation, eating and sleeping very little and dedicating themselves to prayer and meditation</a:t>
            </a:r>
            <a:r>
              <a:rPr lang="en-US" smtClean="0"/>
              <a:t>.</a:t>
            </a:r>
          </a:p>
          <a:p>
            <a:r>
              <a:rPr lang="en-US" smtClean="0"/>
              <a:t>Impressed by her spiritual life, her superiors asked Teresa to </a:t>
            </a:r>
            <a:r>
              <a:rPr lang="en-US" u="sng" smtClean="0"/>
              <a:t>reorganize and reform Spanish convents and monasteries</a:t>
            </a:r>
            <a:r>
              <a:rPr lang="en-US" smtClean="0"/>
              <a:t>. </a:t>
            </a:r>
          </a:p>
          <a:p>
            <a:r>
              <a:rPr lang="en-US" smtClean="0"/>
              <a:t>Teresa was widely honored for her work and after her death the Church </a:t>
            </a:r>
            <a:r>
              <a:rPr lang="en-US" u="sng" smtClean="0"/>
              <a:t>canonized her…meaning they made her a saint</a:t>
            </a:r>
            <a:r>
              <a:rPr lang="en-US" smtClean="0"/>
              <a:t>.</a:t>
            </a:r>
          </a:p>
          <a:p>
            <a:r>
              <a:rPr lang="en-US" smtClean="0"/>
              <a:t>Her spiritual writings rank among the most important Christian texts of her time and are still widely read today.</a:t>
            </a:r>
            <a:endParaRPr lang="en-US"/>
          </a:p>
        </p:txBody>
      </p:sp>
    </p:spTree>
    <p:extLst>
      <p:ext uri="{BB962C8B-B14F-4D97-AF65-F5344CB8AC3E}">
        <p14:creationId xmlns:p14="http://schemas.microsoft.com/office/powerpoint/2010/main" val="376478122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What was the outcome of the Catholic Reformation?</a:t>
            </a:r>
            <a:endParaRPr lang="en-US"/>
          </a:p>
        </p:txBody>
      </p:sp>
      <p:sp>
        <p:nvSpPr>
          <p:cNvPr id="3" name="Content Placeholder 2"/>
          <p:cNvSpPr>
            <a:spLocks noGrp="1"/>
          </p:cNvSpPr>
          <p:nvPr>
            <p:ph idx="1"/>
          </p:nvPr>
        </p:nvSpPr>
        <p:spPr/>
        <p:txBody>
          <a:bodyPr/>
          <a:lstStyle/>
          <a:p>
            <a:r>
              <a:rPr lang="en-US" smtClean="0"/>
              <a:t>By 1600, the majority of Europeans </a:t>
            </a:r>
            <a:r>
              <a:rPr lang="en-US" u="sng" smtClean="0"/>
              <a:t>remained Catholic</a:t>
            </a:r>
            <a:r>
              <a:rPr lang="en-US" smtClean="0"/>
              <a:t>. </a:t>
            </a:r>
          </a:p>
          <a:p>
            <a:r>
              <a:rPr lang="en-US" smtClean="0"/>
              <a:t>Catholic reformers like </a:t>
            </a:r>
            <a:r>
              <a:rPr lang="en-US" u="sng" smtClean="0"/>
              <a:t>Francis de Sales </a:t>
            </a:r>
            <a:r>
              <a:rPr lang="en-US" smtClean="0"/>
              <a:t>had succeeded in bringing back Protestant converts.</a:t>
            </a:r>
          </a:p>
          <a:p>
            <a:r>
              <a:rPr lang="en-US" smtClean="0"/>
              <a:t>Still, Protestantism had gained a major foothold in Europe. </a:t>
            </a:r>
          </a:p>
          <a:p>
            <a:r>
              <a:rPr lang="en-US" smtClean="0"/>
              <a:t>The Protestant and Catholic Reformations stirred up intense feeling and debate, but Europe remains divided by differing interpretations of Christianity. </a:t>
            </a:r>
            <a:endParaRPr lang="en-US"/>
          </a:p>
        </p:txBody>
      </p:sp>
    </p:spTree>
    <p:extLst>
      <p:ext uri="{BB962C8B-B14F-4D97-AF65-F5344CB8AC3E}">
        <p14:creationId xmlns:p14="http://schemas.microsoft.com/office/powerpoint/2010/main" val="405112024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73487" y="218941"/>
            <a:ext cx="11500834" cy="6362163"/>
          </a:xfrm>
        </p:spPr>
        <p:txBody>
          <a:bodyPr>
            <a:normAutofit/>
          </a:bodyPr>
          <a:lstStyle/>
          <a:p>
            <a:pPr lvl="0"/>
            <a:r>
              <a:rPr lang="en-US" sz="3000" dirty="0"/>
              <a:t>Like other Renaissance rulers, Popes lived lavish lives, supported the arts and hired artists to beautify churches. To finance such projects, the Church </a:t>
            </a:r>
            <a:r>
              <a:rPr lang="en-US" sz="3000" u="sng" dirty="0"/>
              <a:t>increased fees for services such as marriages and baptisms</a:t>
            </a:r>
            <a:r>
              <a:rPr lang="en-US" sz="3000" dirty="0"/>
              <a:t>. Some clergy also sold </a:t>
            </a:r>
            <a:r>
              <a:rPr lang="en-US" sz="3000" u="sng" dirty="0"/>
              <a:t>indulgences</a:t>
            </a:r>
            <a:r>
              <a:rPr lang="en-US" sz="3000" dirty="0"/>
              <a:t>. </a:t>
            </a:r>
            <a:endParaRPr lang="en-US" sz="3000" dirty="0" smtClean="0"/>
          </a:p>
          <a:p>
            <a:pPr lvl="1"/>
            <a:r>
              <a:rPr lang="en-US" sz="2800" dirty="0" smtClean="0"/>
              <a:t>What </a:t>
            </a:r>
            <a:r>
              <a:rPr lang="en-US" sz="2800" dirty="0"/>
              <a:t>was an indulgence? </a:t>
            </a:r>
            <a:endParaRPr lang="en-US" sz="2800" dirty="0" smtClean="0"/>
          </a:p>
          <a:p>
            <a:pPr lvl="1"/>
            <a:r>
              <a:rPr lang="en-US" sz="2800" u="sng" dirty="0" smtClean="0"/>
              <a:t>A </a:t>
            </a:r>
            <a:r>
              <a:rPr lang="en-US" sz="2800" u="sng" dirty="0"/>
              <a:t>lessening of time a soul would have to spend in </a:t>
            </a:r>
            <a:r>
              <a:rPr lang="en-US" sz="2800" i="1" u="sng" dirty="0"/>
              <a:t>purgatory</a:t>
            </a:r>
            <a:r>
              <a:rPr lang="en-US" sz="2800" u="sng" dirty="0"/>
              <a:t>, a place where souls too impure to enter heaven atoned for sins committed during their lifetime</a:t>
            </a:r>
            <a:r>
              <a:rPr lang="en-US" sz="2800" dirty="0"/>
              <a:t>.</a:t>
            </a:r>
          </a:p>
          <a:p>
            <a:pPr lvl="0"/>
            <a:r>
              <a:rPr lang="en-US" sz="3000" dirty="0"/>
              <a:t>Long before the Protestant Reformation, a few thinkers protested against the Church.</a:t>
            </a:r>
          </a:p>
          <a:p>
            <a:pPr lvl="1"/>
            <a:r>
              <a:rPr lang="en-US" sz="2800" u="sng" dirty="0"/>
              <a:t>John Wycliffe</a:t>
            </a:r>
            <a:r>
              <a:rPr lang="en-US" sz="2800" dirty="0"/>
              <a:t> launched a systematic attack against the Church using sermons and writings to call for change.</a:t>
            </a:r>
          </a:p>
          <a:p>
            <a:pPr lvl="1"/>
            <a:r>
              <a:rPr lang="en-US" sz="2800" u="sng" dirty="0"/>
              <a:t>Jan Hus</a:t>
            </a:r>
            <a:r>
              <a:rPr lang="en-US" sz="2800" dirty="0"/>
              <a:t> also led a reform in what is now the Czech Republic for which he was executed.</a:t>
            </a:r>
          </a:p>
          <a:p>
            <a:endParaRPr lang="en-US" dirty="0"/>
          </a:p>
        </p:txBody>
      </p:sp>
    </p:spTree>
    <p:extLst>
      <p:ext uri="{BB962C8B-B14F-4D97-AF65-F5344CB8AC3E}">
        <p14:creationId xmlns:p14="http://schemas.microsoft.com/office/powerpoint/2010/main" val="24966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60608" y="618186"/>
            <a:ext cx="11590986" cy="6027313"/>
          </a:xfrm>
        </p:spPr>
        <p:txBody>
          <a:bodyPr>
            <a:normAutofit/>
          </a:bodyPr>
          <a:lstStyle/>
          <a:p>
            <a:pPr lvl="0"/>
            <a:r>
              <a:rPr lang="en-US" sz="3200"/>
              <a:t>In 1517, protests against the Church abuses erupted into a full-scale revolt. The man who triggered the revolt was a German monk named </a:t>
            </a:r>
            <a:r>
              <a:rPr lang="en-US" sz="3200" u="sng"/>
              <a:t>Martin Luther</a:t>
            </a:r>
            <a:r>
              <a:rPr lang="en-US" sz="3200"/>
              <a:t>. </a:t>
            </a:r>
          </a:p>
          <a:p>
            <a:pPr lvl="1"/>
            <a:r>
              <a:rPr lang="en-US" sz="3000"/>
              <a:t>A priest named </a:t>
            </a:r>
            <a:r>
              <a:rPr lang="en-US" sz="3000" u="sng"/>
              <a:t>Johann Tetzel</a:t>
            </a:r>
            <a:r>
              <a:rPr lang="en-US" sz="3000"/>
              <a:t> set up a pulpit on the outskirts of </a:t>
            </a:r>
            <a:r>
              <a:rPr lang="en-US" sz="3000" u="sng"/>
              <a:t>Wittenberg</a:t>
            </a:r>
            <a:r>
              <a:rPr lang="en-US" sz="3000"/>
              <a:t>, in Germany. </a:t>
            </a:r>
          </a:p>
          <a:p>
            <a:pPr lvl="1"/>
            <a:r>
              <a:rPr lang="en-US" sz="3000"/>
              <a:t>He offered indulgences to any Christian who </a:t>
            </a:r>
            <a:r>
              <a:rPr lang="en-US" sz="3000" u="sng"/>
              <a:t>contributed money for the rebuilding of the Cathedral of St. Peter in Rome</a:t>
            </a:r>
            <a:r>
              <a:rPr lang="en-US" sz="3000"/>
              <a:t>. Tetzel claimed that the purchase of these indulgences would ensure </a:t>
            </a:r>
            <a:r>
              <a:rPr lang="en-US" sz="3000" u="sng"/>
              <a:t>entry into heaven for the purchaser as well as their dead relatives.</a:t>
            </a:r>
            <a:endParaRPr lang="en-US" sz="3000"/>
          </a:p>
          <a:p>
            <a:pPr lvl="1"/>
            <a:r>
              <a:rPr lang="en-US" sz="3000"/>
              <a:t>For Luther, Tetzel’s actions were the last straw because they meant that </a:t>
            </a:r>
            <a:r>
              <a:rPr lang="en-US" sz="3000" u="sng"/>
              <a:t>poor peasants</a:t>
            </a:r>
            <a:r>
              <a:rPr lang="en-US" sz="3000"/>
              <a:t> could not get into heaven. </a:t>
            </a:r>
          </a:p>
          <a:p>
            <a:pPr lvl="1"/>
            <a:r>
              <a:rPr lang="en-US" sz="3000"/>
              <a:t>Luther drew up </a:t>
            </a:r>
            <a:r>
              <a:rPr lang="en-US" sz="3000" u="sng"/>
              <a:t>95 Theses</a:t>
            </a:r>
            <a:r>
              <a:rPr lang="en-US" sz="3000"/>
              <a:t>, or arguments, against indulgences.</a:t>
            </a:r>
          </a:p>
          <a:p>
            <a:endParaRPr lang="en-US"/>
          </a:p>
        </p:txBody>
      </p:sp>
    </p:spTree>
    <p:extLst>
      <p:ext uri="{BB962C8B-B14F-4D97-AF65-F5344CB8AC3E}">
        <p14:creationId xmlns:p14="http://schemas.microsoft.com/office/powerpoint/2010/main" val="20858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065" y="347730"/>
            <a:ext cx="10722735" cy="5829233"/>
          </a:xfrm>
        </p:spPr>
        <p:txBody>
          <a:bodyPr/>
          <a:lstStyle/>
          <a:p>
            <a:pPr lvl="1"/>
            <a:r>
              <a:rPr lang="en-US" sz="3000"/>
              <a:t>Among other things, he argued that indulgences…</a:t>
            </a:r>
          </a:p>
          <a:p>
            <a:pPr lvl="2"/>
            <a:r>
              <a:rPr lang="en-US" sz="2800" u="sng"/>
              <a:t>Had no basis in the Bible</a:t>
            </a:r>
            <a:endParaRPr lang="en-US" sz="2800"/>
          </a:p>
          <a:p>
            <a:pPr lvl="2"/>
            <a:r>
              <a:rPr lang="en-US" sz="2800" u="sng"/>
              <a:t>The Pope had no authority to release souls from purgatory</a:t>
            </a:r>
            <a:endParaRPr lang="en-US" sz="2800"/>
          </a:p>
          <a:p>
            <a:pPr lvl="2"/>
            <a:r>
              <a:rPr lang="en-US" sz="2800" u="sng"/>
              <a:t>Christians could be saved only through faith</a:t>
            </a:r>
            <a:endParaRPr lang="en-US" sz="2800"/>
          </a:p>
          <a:p>
            <a:pPr lvl="1"/>
            <a:r>
              <a:rPr lang="en-US" sz="3000"/>
              <a:t>Luther nailed his 95 Theses to the </a:t>
            </a:r>
            <a:r>
              <a:rPr lang="en-US" sz="3000" u="sng"/>
              <a:t>door of</a:t>
            </a:r>
            <a:r>
              <a:rPr lang="en-US" sz="3000"/>
              <a:t> </a:t>
            </a:r>
            <a:r>
              <a:rPr lang="en-US" sz="3000" u="sng"/>
              <a:t>Wittenberg’s All Saints Church</a:t>
            </a:r>
            <a:r>
              <a:rPr lang="en-US" sz="3000"/>
              <a:t>, as was the custom of the time.</a:t>
            </a:r>
          </a:p>
          <a:p>
            <a:pPr lvl="0"/>
            <a:r>
              <a:rPr lang="en-US" sz="3200"/>
              <a:t>Almost overnight, copies of Luther’s 95 Theses were printed and distributed across Europe, where they stirred furious debate. </a:t>
            </a:r>
          </a:p>
          <a:p>
            <a:pPr lvl="1"/>
            <a:r>
              <a:rPr lang="en-US" sz="3000"/>
              <a:t>The Church called Luther to </a:t>
            </a:r>
            <a:r>
              <a:rPr lang="en-US" sz="3000" u="sng"/>
              <a:t>recant</a:t>
            </a:r>
            <a:r>
              <a:rPr lang="en-US" sz="3000"/>
              <a:t>, or give up his views.</a:t>
            </a:r>
          </a:p>
          <a:p>
            <a:pPr lvl="1"/>
            <a:r>
              <a:rPr lang="en-US" sz="3000"/>
              <a:t>Luther refused and instead he developed even more radical new </a:t>
            </a:r>
            <a:r>
              <a:rPr lang="en-US" sz="3000" i="1"/>
              <a:t>doctrines</a:t>
            </a:r>
            <a:r>
              <a:rPr lang="en-US" sz="3000"/>
              <a:t> (practices or teachings).</a:t>
            </a:r>
          </a:p>
          <a:p>
            <a:endParaRPr lang="en-US"/>
          </a:p>
        </p:txBody>
      </p:sp>
    </p:spTree>
    <p:extLst>
      <p:ext uri="{BB962C8B-B14F-4D97-AF65-F5344CB8AC3E}">
        <p14:creationId xmlns:p14="http://schemas.microsoft.com/office/powerpoint/2010/main" val="442603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1065" y="296214"/>
            <a:ext cx="10722735" cy="5880749"/>
          </a:xfrm>
        </p:spPr>
        <p:txBody>
          <a:bodyPr/>
          <a:lstStyle/>
          <a:p>
            <a:pPr lvl="0"/>
            <a:r>
              <a:rPr lang="en-US" sz="3200" u="sng"/>
              <a:t>Pope Leo X</a:t>
            </a:r>
            <a:r>
              <a:rPr lang="en-US" sz="3200"/>
              <a:t> </a:t>
            </a:r>
            <a:r>
              <a:rPr lang="en-US" sz="3200" i="1"/>
              <a:t>excommunicated</a:t>
            </a:r>
            <a:r>
              <a:rPr lang="en-US" sz="3200"/>
              <a:t> Luther in 1521. </a:t>
            </a:r>
            <a:endParaRPr lang="en-US" sz="3200" smtClean="0"/>
          </a:p>
          <a:p>
            <a:pPr lvl="0"/>
            <a:r>
              <a:rPr lang="en-US" sz="3200" smtClean="0"/>
              <a:t>Later </a:t>
            </a:r>
            <a:r>
              <a:rPr lang="en-US" sz="3200"/>
              <a:t>that year, the new Holy Roman Emperor, </a:t>
            </a:r>
            <a:r>
              <a:rPr lang="en-US" sz="3200" u="sng"/>
              <a:t>Charles V</a:t>
            </a:r>
            <a:r>
              <a:rPr lang="en-US" sz="3200"/>
              <a:t>, summoned Luther to the </a:t>
            </a:r>
            <a:r>
              <a:rPr lang="en-US" sz="3200" u="sng"/>
              <a:t>diet at the city of Worms.</a:t>
            </a:r>
            <a:r>
              <a:rPr lang="en-US" sz="3200"/>
              <a:t> </a:t>
            </a:r>
            <a:endParaRPr lang="en-US" sz="3200" smtClean="0"/>
          </a:p>
          <a:p>
            <a:pPr lvl="0"/>
            <a:r>
              <a:rPr lang="en-US" sz="3200" smtClean="0"/>
              <a:t>The </a:t>
            </a:r>
            <a:r>
              <a:rPr lang="en-US" sz="3200"/>
              <a:t>word </a:t>
            </a:r>
            <a:r>
              <a:rPr lang="en-US" sz="3200" i="1"/>
              <a:t>diet</a:t>
            </a:r>
            <a:r>
              <a:rPr lang="en-US" sz="3200"/>
              <a:t>, </a:t>
            </a:r>
            <a:r>
              <a:rPr lang="en-US" sz="3200" u="sng"/>
              <a:t>an assembly of German princes and it comes from a Middle English word meaning “a day for a meeting.”</a:t>
            </a:r>
            <a:r>
              <a:rPr lang="en-US" sz="3200"/>
              <a:t> Here they again asked Luther to recent. He again refused.</a:t>
            </a:r>
          </a:p>
          <a:p>
            <a:pPr lvl="0"/>
            <a:r>
              <a:rPr lang="en-US" sz="3200"/>
              <a:t>Charles declared Luther an outlaw, which</a:t>
            </a:r>
            <a:r>
              <a:rPr lang="en-US" sz="3200" u="sng"/>
              <a:t> made it illegal for anyone in the empire to give him food or shelter.</a:t>
            </a:r>
            <a:r>
              <a:rPr lang="en-US" sz="3200"/>
              <a:t> </a:t>
            </a:r>
            <a:endParaRPr lang="en-US" sz="3200" smtClean="0"/>
          </a:p>
          <a:p>
            <a:pPr lvl="0"/>
            <a:r>
              <a:rPr lang="en-US" sz="3200" smtClean="0"/>
              <a:t>Still</a:t>
            </a:r>
            <a:r>
              <a:rPr lang="en-US" sz="3200"/>
              <a:t>, Luther had many powerful supporters and thousands declared him a hero. </a:t>
            </a:r>
          </a:p>
          <a:p>
            <a:endParaRPr lang="en-US"/>
          </a:p>
        </p:txBody>
      </p:sp>
    </p:spTree>
    <p:extLst>
      <p:ext uri="{BB962C8B-B14F-4D97-AF65-F5344CB8AC3E}">
        <p14:creationId xmlns:p14="http://schemas.microsoft.com/office/powerpoint/2010/main" val="3639160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44699" y="270456"/>
            <a:ext cx="11681138" cy="6284890"/>
          </a:xfrm>
        </p:spPr>
        <p:txBody>
          <a:bodyPr>
            <a:normAutofit/>
          </a:bodyPr>
          <a:lstStyle/>
          <a:p>
            <a:pPr lvl="0"/>
            <a:r>
              <a:rPr lang="en-US" sz="3000"/>
              <a:t>Luther’s teachings:</a:t>
            </a:r>
          </a:p>
          <a:p>
            <a:pPr lvl="1"/>
            <a:r>
              <a:rPr lang="en-US" sz="2800"/>
              <a:t>He said that all Christians have </a:t>
            </a:r>
            <a:r>
              <a:rPr lang="en-US" sz="2800" i="1"/>
              <a:t>equal access to God</a:t>
            </a:r>
            <a:r>
              <a:rPr lang="en-US" sz="2800"/>
              <a:t> through</a:t>
            </a:r>
            <a:r>
              <a:rPr lang="en-US" sz="2800" u="sng"/>
              <a:t> faith and the </a:t>
            </a:r>
            <a:r>
              <a:rPr lang="en-US" sz="2800" u="sng" smtClean="0"/>
              <a:t>Bible</a:t>
            </a:r>
            <a:endParaRPr lang="en-US" sz="2800"/>
          </a:p>
          <a:p>
            <a:pPr lvl="1"/>
            <a:r>
              <a:rPr lang="en-US" sz="2800" smtClean="0"/>
              <a:t>Luther </a:t>
            </a:r>
            <a:r>
              <a:rPr lang="en-US" sz="2800"/>
              <a:t>wanted all people to be able to read and understand the Bible for themselves, so he </a:t>
            </a:r>
            <a:r>
              <a:rPr lang="en-US" sz="2800" u="sng"/>
              <a:t>translated parts of it into </a:t>
            </a:r>
            <a:r>
              <a:rPr lang="en-US" sz="2800" u="sng" smtClean="0"/>
              <a:t>German</a:t>
            </a:r>
            <a:endParaRPr lang="en-US" sz="2800"/>
          </a:p>
          <a:p>
            <a:pPr lvl="1"/>
            <a:r>
              <a:rPr lang="en-US" sz="2800" smtClean="0"/>
              <a:t>He </a:t>
            </a:r>
            <a:r>
              <a:rPr lang="en-US" sz="2800"/>
              <a:t>wanted every town to have a school so that children could learn to read the </a:t>
            </a:r>
            <a:r>
              <a:rPr lang="en-US" sz="2800" smtClean="0"/>
              <a:t>Bible</a:t>
            </a:r>
          </a:p>
          <a:p>
            <a:pPr lvl="1"/>
            <a:r>
              <a:rPr lang="en-US" sz="2800" smtClean="0"/>
              <a:t>He </a:t>
            </a:r>
            <a:r>
              <a:rPr lang="en-US" sz="2800"/>
              <a:t>banned </a:t>
            </a:r>
            <a:r>
              <a:rPr lang="en-US" sz="2800" u="sng"/>
              <a:t>indulgences, confession, pilgrimages,</a:t>
            </a:r>
            <a:r>
              <a:rPr lang="en-US" sz="2800"/>
              <a:t> and </a:t>
            </a:r>
            <a:r>
              <a:rPr lang="en-US" sz="2800" u="sng"/>
              <a:t>prayers to the </a:t>
            </a:r>
            <a:r>
              <a:rPr lang="en-US" sz="2800" u="sng" smtClean="0"/>
              <a:t>saints</a:t>
            </a:r>
            <a:endParaRPr lang="en-US" sz="2800"/>
          </a:p>
          <a:p>
            <a:pPr lvl="1"/>
            <a:r>
              <a:rPr lang="en-US" sz="2800" smtClean="0"/>
              <a:t>He </a:t>
            </a:r>
            <a:r>
              <a:rPr lang="en-US" sz="2800"/>
              <a:t>emphasized the importance of the </a:t>
            </a:r>
            <a:r>
              <a:rPr lang="en-US" sz="2800" u="sng"/>
              <a:t>sermon</a:t>
            </a:r>
            <a:r>
              <a:rPr lang="en-US" sz="2800"/>
              <a:t> in church </a:t>
            </a:r>
            <a:r>
              <a:rPr lang="en-US" sz="2800" smtClean="0"/>
              <a:t>services</a:t>
            </a:r>
          </a:p>
          <a:p>
            <a:pPr lvl="1"/>
            <a:r>
              <a:rPr lang="en-US" sz="2800" smtClean="0"/>
              <a:t>He </a:t>
            </a:r>
            <a:r>
              <a:rPr lang="en-US" sz="2800"/>
              <a:t>permitted the </a:t>
            </a:r>
            <a:r>
              <a:rPr lang="en-US" sz="2800" u="sng"/>
              <a:t>clergy to marry</a:t>
            </a:r>
            <a:endParaRPr lang="en-US" sz="2800"/>
          </a:p>
          <a:p>
            <a:pPr lvl="0"/>
            <a:r>
              <a:rPr lang="en-US" sz="3000"/>
              <a:t>The </a:t>
            </a:r>
            <a:r>
              <a:rPr lang="en-US" sz="3000" u="sng"/>
              <a:t>new printing presses</a:t>
            </a:r>
            <a:r>
              <a:rPr lang="en-US" sz="3000"/>
              <a:t> spread Luther’s writings throughout Germany and Scandinavia. </a:t>
            </a:r>
          </a:p>
          <a:p>
            <a:pPr lvl="0"/>
            <a:r>
              <a:rPr lang="en-US" sz="3000"/>
              <a:t>By 1530, the Lutherans were using a new name, </a:t>
            </a:r>
            <a:r>
              <a:rPr lang="en-US" sz="3000" u="sng"/>
              <a:t>Protestant</a:t>
            </a:r>
            <a:r>
              <a:rPr lang="en-US" sz="3000"/>
              <a:t>, for those who “protested” Church authority. </a:t>
            </a:r>
          </a:p>
          <a:p>
            <a:endParaRPr lang="en-US"/>
          </a:p>
        </p:txBody>
      </p:sp>
    </p:spTree>
    <p:extLst>
      <p:ext uri="{BB962C8B-B14F-4D97-AF65-F5344CB8AC3E}">
        <p14:creationId xmlns:p14="http://schemas.microsoft.com/office/powerpoint/2010/main" val="3389674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3183" y="90152"/>
            <a:ext cx="11887200" cy="6767848"/>
          </a:xfrm>
        </p:spPr>
        <p:txBody>
          <a:bodyPr>
            <a:normAutofit lnSpcReduction="10000"/>
          </a:bodyPr>
          <a:lstStyle/>
          <a:p>
            <a:pPr lvl="0"/>
            <a:r>
              <a:rPr lang="en-US" sz="3000"/>
              <a:t>Reasons people accepted Luther’s teachings:</a:t>
            </a:r>
          </a:p>
          <a:p>
            <a:pPr lvl="1"/>
            <a:r>
              <a:rPr lang="en-US" sz="2800"/>
              <a:t> Many saw it as an answer to </a:t>
            </a:r>
            <a:r>
              <a:rPr lang="en-US" sz="2800" u="sng"/>
              <a:t>Church corruption</a:t>
            </a:r>
            <a:r>
              <a:rPr lang="en-US" sz="2800"/>
              <a:t>.</a:t>
            </a:r>
          </a:p>
          <a:p>
            <a:pPr lvl="1"/>
            <a:r>
              <a:rPr lang="en-US" sz="2800"/>
              <a:t>Others, like many German princes, accepting his teachings for </a:t>
            </a:r>
            <a:r>
              <a:rPr lang="en-US" sz="2800" u="sng"/>
              <a:t>selfish reasons. </a:t>
            </a:r>
            <a:endParaRPr lang="en-US" sz="2800"/>
          </a:p>
          <a:p>
            <a:pPr lvl="2"/>
            <a:r>
              <a:rPr lang="en-US" sz="2600"/>
              <a:t>They saw it as a way to </a:t>
            </a:r>
            <a:r>
              <a:rPr lang="en-US" sz="2600" u="sng"/>
              <a:t>throw off the rule of the Church and the Holy Roman Emperor</a:t>
            </a:r>
            <a:r>
              <a:rPr lang="en-US" sz="2600"/>
              <a:t>.</a:t>
            </a:r>
          </a:p>
          <a:p>
            <a:pPr lvl="2"/>
            <a:r>
              <a:rPr lang="en-US" sz="2600"/>
              <a:t>Others welcomed a chance to </a:t>
            </a:r>
            <a:r>
              <a:rPr lang="en-US" sz="2600" u="sng"/>
              <a:t>seize Church property in their own territories and use it for their own purposes</a:t>
            </a:r>
            <a:r>
              <a:rPr lang="en-US" sz="2600"/>
              <a:t>.</a:t>
            </a:r>
          </a:p>
          <a:p>
            <a:pPr lvl="1"/>
            <a:r>
              <a:rPr lang="en-US" sz="2800"/>
              <a:t>Others supported Luther because of </a:t>
            </a:r>
            <a:r>
              <a:rPr lang="en-US" sz="2800" u="sng"/>
              <a:t>feelings of national loyalty</a:t>
            </a:r>
            <a:r>
              <a:rPr lang="en-US" sz="2800"/>
              <a:t>. </a:t>
            </a:r>
          </a:p>
          <a:p>
            <a:pPr lvl="2"/>
            <a:r>
              <a:rPr lang="en-US" sz="2600"/>
              <a:t>They were tired of German money going to support churches and clergy in Italy (Rome</a:t>
            </a:r>
            <a:r>
              <a:rPr lang="en-US" sz="2600" smtClean="0"/>
              <a:t>).</a:t>
            </a:r>
          </a:p>
          <a:p>
            <a:pPr lvl="1"/>
            <a:r>
              <a:rPr lang="en-US" sz="2800"/>
              <a:t>Many peasants took up Luther’s teachings. They hoped to gain his support for </a:t>
            </a:r>
            <a:r>
              <a:rPr lang="en-US" sz="2800" u="sng"/>
              <a:t>social and economic change</a:t>
            </a:r>
            <a:r>
              <a:rPr lang="en-US" sz="2800"/>
              <a:t>. </a:t>
            </a:r>
          </a:p>
          <a:p>
            <a:pPr lvl="2"/>
            <a:r>
              <a:rPr lang="en-US" sz="2600"/>
              <a:t>In 1524, the </a:t>
            </a:r>
            <a:r>
              <a:rPr lang="en-US" sz="2600" u="sng"/>
              <a:t>Peasants’ Revolt</a:t>
            </a:r>
            <a:r>
              <a:rPr lang="en-US" sz="2600"/>
              <a:t> began across Germany. The rebels called for </a:t>
            </a:r>
            <a:r>
              <a:rPr lang="en-US" sz="2600" u="sng"/>
              <a:t>an end to serfdom and demanded other changes in their harsh lives.</a:t>
            </a:r>
            <a:r>
              <a:rPr lang="en-US" sz="2600"/>
              <a:t> </a:t>
            </a:r>
            <a:endParaRPr lang="en-US" sz="2600" smtClean="0"/>
          </a:p>
          <a:p>
            <a:pPr lvl="2"/>
            <a:r>
              <a:rPr lang="en-US" sz="2600" smtClean="0"/>
              <a:t>However</a:t>
            </a:r>
            <a:r>
              <a:rPr lang="en-US" sz="2600"/>
              <a:t>, Luther strongly favored </a:t>
            </a:r>
            <a:r>
              <a:rPr lang="en-US" sz="2600" u="sng"/>
              <a:t>social order and respect for political authority</a:t>
            </a:r>
            <a:r>
              <a:rPr lang="en-US" sz="2600"/>
              <a:t>. After the revolt turned violent, Luther denounced it. Nobles crushed the revolt, killing tens of thousands of peasants and leaving many homeless. </a:t>
            </a:r>
          </a:p>
          <a:p>
            <a:pPr marL="914400" lvl="2" indent="0">
              <a:buNone/>
            </a:pPr>
            <a:endParaRPr lang="en-US" sz="2600"/>
          </a:p>
          <a:p>
            <a:endParaRPr lang="en-US"/>
          </a:p>
        </p:txBody>
      </p:sp>
    </p:spTree>
    <p:extLst>
      <p:ext uri="{BB962C8B-B14F-4D97-AF65-F5344CB8AC3E}">
        <p14:creationId xmlns:p14="http://schemas.microsoft.com/office/powerpoint/2010/main" val="828955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6" presetClass="entr" presetSubtype="21"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barn(inVertical)">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6" presetClass="entr" presetSubtype="21" fill="hold"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barn(inVertical)">
                                      <p:cBhvr>
                                        <p:cTn id="5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9093" y="193183"/>
            <a:ext cx="11732653" cy="6516710"/>
          </a:xfrm>
        </p:spPr>
        <p:txBody>
          <a:bodyPr>
            <a:normAutofit/>
          </a:bodyPr>
          <a:lstStyle/>
          <a:p>
            <a:pPr lvl="0"/>
            <a:r>
              <a:rPr lang="en-US" sz="3000"/>
              <a:t>After a series of brief wars, Charles V and the German princes reached an agreement. </a:t>
            </a:r>
            <a:r>
              <a:rPr lang="en-US" sz="3000" u="sng"/>
              <a:t>The Peace of Augsburg</a:t>
            </a:r>
            <a:r>
              <a:rPr lang="en-US" sz="3000"/>
              <a:t> was signed in 1555 and it allowed </a:t>
            </a:r>
            <a:r>
              <a:rPr lang="en-US" sz="3000" u="sng"/>
              <a:t>each prince to decide which religion—Catholic or Lutheran—would be followed in his lands.</a:t>
            </a:r>
            <a:r>
              <a:rPr lang="en-US" sz="3000"/>
              <a:t> </a:t>
            </a:r>
          </a:p>
          <a:p>
            <a:pPr lvl="0"/>
            <a:r>
              <a:rPr lang="en-US" sz="3000"/>
              <a:t>Switzerland also challenged the Catholic Church:</a:t>
            </a:r>
          </a:p>
          <a:p>
            <a:pPr lvl="1"/>
            <a:r>
              <a:rPr lang="en-US" sz="2600" u="sng"/>
              <a:t>Ulrich Zwingli</a:t>
            </a:r>
            <a:r>
              <a:rPr lang="en-US" sz="2600"/>
              <a:t> lived in the Swiss city of Zurich. Like Luther, he stressed the importance of the Bible and rejected elaborate church rituals.</a:t>
            </a:r>
          </a:p>
          <a:p>
            <a:pPr lvl="1"/>
            <a:r>
              <a:rPr lang="en-US" sz="2600" u="sng"/>
              <a:t>John Calvin</a:t>
            </a:r>
            <a:r>
              <a:rPr lang="en-US" sz="2600"/>
              <a:t> was born in France and was trained as a priest and a lawyer. </a:t>
            </a:r>
          </a:p>
          <a:p>
            <a:pPr lvl="2"/>
            <a:r>
              <a:rPr lang="en-US" sz="2400"/>
              <a:t>In 1536, he published a widely-read book that set forth his religious beliefs and explained how to organize and run a Protestant Church.</a:t>
            </a:r>
          </a:p>
          <a:p>
            <a:pPr lvl="2"/>
            <a:r>
              <a:rPr lang="en-US" sz="2400"/>
              <a:t>Calvin shared many of Luther’s beliefs, but he put forth a number of ideas of his own. He preached </a:t>
            </a:r>
            <a:r>
              <a:rPr lang="en-US" sz="2400" u="sng"/>
              <a:t>predestination, the idea that God had long ago determined who would gain salvation. </a:t>
            </a:r>
            <a:endParaRPr lang="en-US" sz="2400"/>
          </a:p>
          <a:p>
            <a:pPr lvl="2"/>
            <a:r>
              <a:rPr lang="en-US" sz="2400"/>
              <a:t>In 1541, Protestants in the Swiss city of </a:t>
            </a:r>
            <a:r>
              <a:rPr lang="en-US" sz="2400" u="sng"/>
              <a:t>Geneva</a:t>
            </a:r>
            <a:r>
              <a:rPr lang="en-US" sz="2400"/>
              <a:t> asked Calvin to lead their community. Calvin set up a </a:t>
            </a:r>
            <a:r>
              <a:rPr lang="en-US" sz="2400" u="sng"/>
              <a:t>theocracy</a:t>
            </a:r>
            <a:r>
              <a:rPr lang="en-US" sz="2400"/>
              <a:t>, or government run by church leaders. </a:t>
            </a:r>
          </a:p>
          <a:p>
            <a:endParaRPr lang="en-US"/>
          </a:p>
        </p:txBody>
      </p:sp>
    </p:spTree>
    <p:extLst>
      <p:ext uri="{BB962C8B-B14F-4D97-AF65-F5344CB8AC3E}">
        <p14:creationId xmlns:p14="http://schemas.microsoft.com/office/powerpoint/2010/main" val="407271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6" presetClass="entr" presetSubtype="21"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barn(inVertical)">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TotalTime>
  <Words>2547</Words>
  <Application>Microsoft Office PowerPoint</Application>
  <PresentationFormat>Widescreen</PresentationFormat>
  <Paragraphs>128</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Chapter 13</vt:lpstr>
      <vt:lpstr>Section 3-The Protestant Reformation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Section 4-Reformation Ideas Spread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What was the outcome of the Catholic Reformation?</vt:lpstr>
    </vt:vector>
  </TitlesOfParts>
  <Company>John Milledge Academy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13</dc:title>
  <dc:creator>Aaron McCalvin</dc:creator>
  <cp:lastModifiedBy>Aaron McCalvin</cp:lastModifiedBy>
  <cp:revision>2</cp:revision>
  <dcterms:modified xsi:type="dcterms:W3CDTF">2016-04-11T14:12:37Z</dcterms:modified>
</cp:coreProperties>
</file>